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7" r:id="rId19"/>
    <p:sldId id="272" r:id="rId20"/>
    <p:sldId id="273" r:id="rId21"/>
    <p:sldId id="274"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2GUFitq+4b9zgcZIUtWH8PlVXE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p:restoredTop sz="91845"/>
  </p:normalViewPr>
  <p:slideViewPr>
    <p:cSldViewPr snapToGrid="0" snapToObjects="1">
      <p:cViewPr varScale="1">
        <p:scale>
          <a:sx n="104" d="100"/>
          <a:sy n="104" d="100"/>
        </p:scale>
        <p:origin x="8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Define Scientific Fraud</a:t>
            </a:r>
            <a:endParaRPr/>
          </a:p>
          <a:p>
            <a:pPr marL="0" lvl="0" indent="0" algn="l" rtl="0">
              <a:spcBef>
                <a:spcPts val="0"/>
              </a:spcBef>
              <a:spcAft>
                <a:spcPts val="0"/>
              </a:spcAft>
              <a:buNone/>
            </a:pPr>
            <a:r>
              <a:rPr lang="en-US"/>
              <a:t>Just as in the blood working group publication and the Thompson Fraud..this is Fraud</a:t>
            </a:r>
            <a:endParaRPr/>
          </a:p>
          <a:p>
            <a:pPr marL="0" lvl="0" indent="0" algn="l" rtl="0">
              <a:spcBef>
                <a:spcPts val="0"/>
              </a:spcBef>
              <a:spcAft>
                <a:spcPts val="0"/>
              </a:spcAft>
              <a:buNone/>
            </a:pPr>
            <a:r>
              <a:rPr lang="en-US"/>
              <a:t>Both studies excluded the very patients who would have been found to be infected!</a:t>
            </a:r>
            <a:endParaRPr/>
          </a:p>
          <a:p>
            <a:pPr marL="0" lvl="0" indent="0" algn="l" rtl="0">
              <a:spcBef>
                <a:spcPts val="0"/>
              </a:spcBef>
              <a:spcAft>
                <a:spcPts val="0"/>
              </a:spcAft>
              <a:buNone/>
            </a:pPr>
            <a:r>
              <a:rPr lang="en-US"/>
              <a:t>(For ridiculous reasons)</a:t>
            </a:r>
            <a:endParaRPr/>
          </a:p>
          <a:p>
            <a:pPr marL="0" lvl="0" indent="0" algn="l" rtl="0">
              <a:spcBef>
                <a:spcPts val="0"/>
              </a:spcBef>
              <a:spcAft>
                <a:spcPts val="0"/>
              </a:spcAft>
              <a:buNone/>
            </a:pPr>
            <a:r>
              <a:rPr lang="en-US"/>
              <a:t>Tell Bill’s story!</a:t>
            </a:r>
            <a:endParaRPr/>
          </a:p>
          <a:p>
            <a:pPr marL="0" lvl="0" indent="0" algn="l" rtl="0">
              <a:spcBef>
                <a:spcPts val="0"/>
              </a:spcBef>
              <a:spcAft>
                <a:spcPts val="0"/>
              </a:spcAft>
              <a:buNone/>
            </a:pPr>
            <a:endParaRPr/>
          </a:p>
          <a:p>
            <a:pPr marL="0" lvl="0" indent="0" algn="l" rtl="0">
              <a:spcBef>
                <a:spcPts val="0"/>
              </a:spcBef>
              <a:spcAft>
                <a:spcPts val="0"/>
              </a:spcAft>
              <a:buNone/>
            </a:pPr>
            <a:r>
              <a:rPr lang="en-US"/>
              <a:t>Its interesting that John Coffin said the same thing in 1980…we found sequences ..he put them in the supplemental data and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5" name="Google Shape;1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1FF4B9-48A8-0B45-B3D3-F04D4FFE3FF5}" type="slidenum">
              <a:rPr lang="en-US" smtClean="0"/>
              <a:pPr/>
              <a:t>18</a:t>
            </a:fld>
            <a:endParaRPr lang="en-US"/>
          </a:p>
        </p:txBody>
      </p:sp>
    </p:spTree>
    <p:extLst>
      <p:ext uri="{BB962C8B-B14F-4D97-AF65-F5344CB8AC3E}">
        <p14:creationId xmlns:p14="http://schemas.microsoft.com/office/powerpoint/2010/main" val="1631604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hyperlink" Target="http://www.vcsd.org/pr-inmate-detail.php?booking_nbr=1259336" TargetMode="External"/><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sciencemag.org/author/jon-cohen" TargetMode="External"/><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hyperlink" Target="http://www.vcsd.org/sub-todd-road-jail.ph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37157" y="2882095"/>
            <a:ext cx="9144000" cy="8844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Arial"/>
              <a:buNone/>
            </a:pPr>
            <a:r>
              <a:rPr lang="en-US" sz="5400" b="1">
                <a:latin typeface="Arial"/>
                <a:ea typeface="Arial"/>
                <a:cs typeface="Arial"/>
                <a:sym typeface="Arial"/>
              </a:rPr>
              <a:t>Persecution and Cover-Up</a:t>
            </a:r>
            <a:endParaRPr/>
          </a:p>
        </p:txBody>
      </p:sp>
      <p:sp>
        <p:nvSpPr>
          <p:cNvPr id="89" name="Google Shape;89;p1"/>
          <p:cNvSpPr txBox="1">
            <a:spLocks noGrp="1"/>
          </p:cNvSpPr>
          <p:nvPr>
            <p:ph type="subTitle" idx="1"/>
          </p:nvPr>
        </p:nvSpPr>
        <p:spPr>
          <a:xfrm>
            <a:off x="0" y="4814228"/>
            <a:ext cx="12191999" cy="667355"/>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None/>
            </a:pPr>
            <a:r>
              <a:rPr lang="en-US" sz="3200" b="1">
                <a:solidFill>
                  <a:schemeClr val="lt1"/>
                </a:solidFill>
                <a:latin typeface="Arial"/>
                <a:ea typeface="Arial"/>
                <a:cs typeface="Arial"/>
                <a:sym typeface="Arial"/>
              </a:rPr>
              <a:t>Judy A. Mikovits, PhD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1"/>
          <p:cNvPicPr preferRelativeResize="0"/>
          <p:nvPr/>
        </p:nvPicPr>
        <p:blipFill rotWithShape="1">
          <a:blip r:embed="rId3">
            <a:alphaModFix/>
          </a:blip>
          <a:srcRect/>
          <a:stretch/>
        </p:blipFill>
        <p:spPr>
          <a:xfrm>
            <a:off x="560374" y="1414139"/>
            <a:ext cx="6084657" cy="2631656"/>
          </a:xfrm>
          <a:prstGeom prst="rect">
            <a:avLst/>
          </a:prstGeom>
          <a:noFill/>
          <a:ln>
            <a:noFill/>
          </a:ln>
        </p:spPr>
      </p:pic>
      <p:pic>
        <p:nvPicPr>
          <p:cNvPr id="165" name="Google Shape;165;p11"/>
          <p:cNvPicPr preferRelativeResize="0"/>
          <p:nvPr/>
        </p:nvPicPr>
        <p:blipFill rotWithShape="1">
          <a:blip r:embed="rId4">
            <a:alphaModFix/>
          </a:blip>
          <a:srcRect/>
          <a:stretch/>
        </p:blipFill>
        <p:spPr>
          <a:xfrm>
            <a:off x="586450" y="3953197"/>
            <a:ext cx="5486400" cy="581340"/>
          </a:xfrm>
          <a:prstGeom prst="rect">
            <a:avLst/>
          </a:prstGeom>
          <a:noFill/>
          <a:ln>
            <a:noFill/>
          </a:ln>
        </p:spPr>
      </p:pic>
      <p:sp>
        <p:nvSpPr>
          <p:cNvPr id="166" name="Google Shape;166;p11"/>
          <p:cNvSpPr txBox="1"/>
          <p:nvPr/>
        </p:nvSpPr>
        <p:spPr>
          <a:xfrm>
            <a:off x="0" y="-22541"/>
            <a:ext cx="12192000" cy="830997"/>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r>
              <a:rPr lang="en-US" sz="3000" b="1" i="1">
                <a:solidFill>
                  <a:schemeClr val="lt1"/>
                </a:solidFill>
              </a:rPr>
              <a:t>“S</a:t>
            </a:r>
            <a:r>
              <a:rPr lang="en-US" sz="3000" b="1" i="1">
                <a:solidFill>
                  <a:schemeClr val="lt1"/>
                </a:solidFill>
                <a:latin typeface="Arial"/>
                <a:ea typeface="Arial"/>
                <a:cs typeface="Arial"/>
                <a:sym typeface="Arial"/>
              </a:rPr>
              <a:t>cience</a:t>
            </a:r>
            <a:r>
              <a:rPr lang="en-US" sz="3000">
                <a:solidFill>
                  <a:schemeClr val="lt1"/>
                </a:solidFill>
                <a:latin typeface="Arial"/>
                <a:ea typeface="Arial"/>
                <a:cs typeface="Arial"/>
                <a:sym typeface="Arial"/>
              </a:rPr>
              <a:t> Started this and </a:t>
            </a:r>
            <a:r>
              <a:rPr lang="en-US" sz="3000" b="1" i="1">
                <a:solidFill>
                  <a:schemeClr val="lt1"/>
                </a:solidFill>
                <a:latin typeface="Arial"/>
                <a:ea typeface="Arial"/>
                <a:cs typeface="Arial"/>
                <a:sym typeface="Arial"/>
              </a:rPr>
              <a:t>Science</a:t>
            </a:r>
            <a:r>
              <a:rPr lang="en-US" sz="3000">
                <a:solidFill>
                  <a:schemeClr val="lt1"/>
                </a:solidFill>
                <a:latin typeface="Arial"/>
                <a:ea typeface="Arial"/>
                <a:cs typeface="Arial"/>
                <a:sym typeface="Arial"/>
              </a:rPr>
              <a:t> is going to End Thi</a:t>
            </a:r>
            <a:r>
              <a:rPr lang="en-US" sz="3000">
                <a:solidFill>
                  <a:schemeClr val="lt1"/>
                </a:solidFill>
              </a:rPr>
              <a:t>s</a:t>
            </a:r>
            <a:r>
              <a:rPr lang="en-US" sz="3000" b="1">
                <a:solidFill>
                  <a:schemeClr val="lt1"/>
                </a:solidFill>
              </a:rPr>
              <a:t>”</a:t>
            </a:r>
            <a:endParaRPr b="1"/>
          </a:p>
          <a:p>
            <a:pPr marL="0" marR="0" lvl="0" indent="0" algn="ctr" rtl="0">
              <a:spcBef>
                <a:spcPts val="0"/>
              </a:spcBef>
              <a:spcAft>
                <a:spcPts val="0"/>
              </a:spcAft>
              <a:buNone/>
            </a:pPr>
            <a:r>
              <a:rPr lang="en-US" sz="1800" i="1">
                <a:solidFill>
                  <a:schemeClr val="lt1"/>
                </a:solidFill>
                <a:latin typeface="Arial"/>
                <a:ea typeface="Arial"/>
                <a:cs typeface="Arial"/>
                <a:sym typeface="Arial"/>
              </a:rPr>
              <a:t>   John Coffin to Frank Ruscetti</a:t>
            </a:r>
            <a:r>
              <a:rPr lang="en-US" sz="1800" i="1">
                <a:solidFill>
                  <a:schemeClr val="lt1"/>
                </a:solidFill>
              </a:rPr>
              <a:t>, </a:t>
            </a:r>
            <a:r>
              <a:rPr lang="en-US" sz="1800" i="1">
                <a:solidFill>
                  <a:schemeClr val="lt1"/>
                </a:solidFill>
                <a:latin typeface="Arial"/>
                <a:ea typeface="Arial"/>
                <a:cs typeface="Arial"/>
                <a:sym typeface="Arial"/>
              </a:rPr>
              <a:t>November 2010</a:t>
            </a:r>
            <a:endParaRPr/>
          </a:p>
        </p:txBody>
      </p:sp>
      <p:pic>
        <p:nvPicPr>
          <p:cNvPr id="167" name="Google Shape;167;p11"/>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7429926" y="897057"/>
            <a:ext cx="4408356" cy="4830988"/>
          </a:xfrm>
          <a:prstGeom prst="rect">
            <a:avLst/>
          </a:prstGeom>
          <a:noFill/>
          <a:ln>
            <a:noFill/>
          </a:ln>
        </p:spPr>
      </p:pic>
      <p:pic>
        <p:nvPicPr>
          <p:cNvPr id="168" name="Google Shape;168;p11"/>
          <p:cNvPicPr preferRelativeResize="0"/>
          <p:nvPr/>
        </p:nvPicPr>
        <p:blipFill rotWithShape="1">
          <a:blip r:embed="rId6">
            <a:alphaModFix/>
          </a:blip>
          <a:srcRect/>
          <a:stretch/>
        </p:blipFill>
        <p:spPr>
          <a:xfrm>
            <a:off x="6889221" y="6435306"/>
            <a:ext cx="3505200" cy="177800"/>
          </a:xfrm>
          <a:prstGeom prst="rect">
            <a:avLst/>
          </a:prstGeom>
          <a:noFill/>
          <a:ln>
            <a:noFill/>
          </a:ln>
        </p:spPr>
      </p:pic>
      <p:pic>
        <p:nvPicPr>
          <p:cNvPr id="169" name="Google Shape;169;p11"/>
          <p:cNvPicPr preferRelativeResize="0"/>
          <p:nvPr/>
        </p:nvPicPr>
        <p:blipFill rotWithShape="1">
          <a:blip r:embed="rId7">
            <a:alphaModFix/>
          </a:blip>
          <a:srcRect/>
          <a:stretch/>
        </p:blipFill>
        <p:spPr>
          <a:xfrm>
            <a:off x="514074" y="4664404"/>
            <a:ext cx="5319952" cy="10460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2"/>
          <p:cNvPicPr preferRelativeResize="0"/>
          <p:nvPr/>
        </p:nvPicPr>
        <p:blipFill rotWithShape="1">
          <a:blip r:embed="rId3">
            <a:alphaModFix/>
          </a:blip>
          <a:srcRect/>
          <a:stretch/>
        </p:blipFill>
        <p:spPr>
          <a:xfrm>
            <a:off x="215825" y="577244"/>
            <a:ext cx="6015038" cy="1706307"/>
          </a:xfrm>
          <a:prstGeom prst="rect">
            <a:avLst/>
          </a:prstGeom>
          <a:noFill/>
          <a:ln>
            <a:noFill/>
          </a:ln>
        </p:spPr>
      </p:pic>
      <p:pic>
        <p:nvPicPr>
          <p:cNvPr id="175" name="Google Shape;175;p12"/>
          <p:cNvPicPr preferRelativeResize="0"/>
          <p:nvPr/>
        </p:nvPicPr>
        <p:blipFill rotWithShape="1">
          <a:blip r:embed="rId4">
            <a:alphaModFix/>
          </a:blip>
          <a:srcRect/>
          <a:stretch/>
        </p:blipFill>
        <p:spPr>
          <a:xfrm>
            <a:off x="6489967" y="516441"/>
            <a:ext cx="5495929" cy="1795337"/>
          </a:xfrm>
          <a:prstGeom prst="rect">
            <a:avLst/>
          </a:prstGeom>
          <a:noFill/>
          <a:ln>
            <a:noFill/>
          </a:ln>
        </p:spPr>
      </p:pic>
      <p:pic>
        <p:nvPicPr>
          <p:cNvPr id="176" name="Google Shape;176;p12"/>
          <p:cNvPicPr preferRelativeResize="0"/>
          <p:nvPr/>
        </p:nvPicPr>
        <p:blipFill rotWithShape="1">
          <a:blip r:embed="rId5">
            <a:alphaModFix/>
          </a:blip>
          <a:srcRect/>
          <a:stretch/>
        </p:blipFill>
        <p:spPr>
          <a:xfrm>
            <a:off x="6149163" y="4402082"/>
            <a:ext cx="5836736" cy="1400817"/>
          </a:xfrm>
          <a:prstGeom prst="rect">
            <a:avLst/>
          </a:prstGeom>
          <a:noFill/>
          <a:ln>
            <a:noFill/>
          </a:ln>
        </p:spPr>
      </p:pic>
      <p:sp>
        <p:nvSpPr>
          <p:cNvPr id="177" name="Google Shape;177;p12"/>
          <p:cNvSpPr txBox="1"/>
          <p:nvPr/>
        </p:nvSpPr>
        <p:spPr>
          <a:xfrm>
            <a:off x="0" y="-30350"/>
            <a:ext cx="12192000" cy="591300"/>
          </a:xfrm>
          <a:prstGeom prst="rect">
            <a:avLst/>
          </a:prstGeom>
          <a:solidFill>
            <a:schemeClr val="accent6"/>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600" b="1">
                <a:solidFill>
                  <a:schemeClr val="lt1"/>
                </a:solidFill>
              </a:rPr>
              <a:t>The Whittemores are forgiven their crimes in exchange for destroying the data Mikovits defends with Solid Science</a:t>
            </a:r>
            <a:endParaRPr sz="1600" b="1">
              <a:solidFill>
                <a:schemeClr val="lt1"/>
              </a:solidFill>
            </a:endParaRPr>
          </a:p>
        </p:txBody>
      </p:sp>
      <p:sp>
        <p:nvSpPr>
          <p:cNvPr id="178" name="Google Shape;178;p12"/>
          <p:cNvSpPr/>
          <p:nvPr/>
        </p:nvSpPr>
        <p:spPr>
          <a:xfrm>
            <a:off x="1923800" y="2745425"/>
            <a:ext cx="8164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0000"/>
                </a:solidFill>
                <a:latin typeface="Arial"/>
                <a:ea typeface="Arial"/>
                <a:cs typeface="Arial"/>
                <a:sym typeface="Arial"/>
              </a:rPr>
              <a:t>Controversial CFS Researcher Arrested and Jailed: </a:t>
            </a:r>
            <a:r>
              <a:rPr lang="en-US" sz="1600" b="1">
                <a:solidFill>
                  <a:schemeClr val="dk1"/>
                </a:solidFill>
                <a:latin typeface="Calibri"/>
                <a:ea typeface="Calibri"/>
                <a:cs typeface="Calibri"/>
                <a:sym typeface="Calibri"/>
              </a:rPr>
              <a:t>By </a:t>
            </a:r>
            <a:r>
              <a:rPr lang="en-US" sz="1600" b="1" u="sng">
                <a:solidFill>
                  <a:schemeClr val="dk1"/>
                </a:solidFill>
                <a:latin typeface="Calibri"/>
                <a:ea typeface="Calibri"/>
                <a:cs typeface="Calibri"/>
                <a:sym typeface="Calibri"/>
                <a:hlinkClick r:id="rId6"/>
              </a:rPr>
              <a:t>Jon Cohen</a:t>
            </a:r>
            <a:r>
              <a:rPr lang="en-US" sz="1600" b="1">
                <a:solidFill>
                  <a:schemeClr val="dk1"/>
                </a:solidFill>
                <a:latin typeface="Calibri"/>
                <a:ea typeface="Calibri"/>
                <a:cs typeface="Calibri"/>
                <a:sym typeface="Calibri"/>
              </a:rPr>
              <a:t> Nov. 19, 2011</a:t>
            </a:r>
            <a:endParaRPr sz="1600" b="1">
              <a:solidFill>
                <a:srgbClr val="000000"/>
              </a:solidFill>
              <a:latin typeface="Arial"/>
              <a:ea typeface="Arial"/>
              <a:cs typeface="Arial"/>
              <a:sym typeface="Arial"/>
            </a:endParaRPr>
          </a:p>
        </p:txBody>
      </p:sp>
      <p:pic>
        <p:nvPicPr>
          <p:cNvPr id="179" name="Google Shape;179;p12"/>
          <p:cNvPicPr preferRelativeResize="0"/>
          <p:nvPr/>
        </p:nvPicPr>
        <p:blipFill rotWithShape="1">
          <a:blip r:embed="rId7">
            <a:alphaModFix/>
          </a:blip>
          <a:srcRect/>
          <a:stretch/>
        </p:blipFill>
        <p:spPr>
          <a:xfrm>
            <a:off x="215825" y="2809919"/>
            <a:ext cx="1707985" cy="2100360"/>
          </a:xfrm>
          <a:prstGeom prst="rect">
            <a:avLst/>
          </a:prstGeom>
          <a:noFill/>
          <a:ln>
            <a:noFill/>
          </a:ln>
        </p:spPr>
      </p:pic>
      <p:sp>
        <p:nvSpPr>
          <p:cNvPr id="180" name="Google Shape;180;p12"/>
          <p:cNvSpPr/>
          <p:nvPr/>
        </p:nvSpPr>
        <p:spPr>
          <a:xfrm>
            <a:off x="0" y="2299850"/>
            <a:ext cx="12192000" cy="399600"/>
          </a:xfrm>
          <a:prstGeom prst="rect">
            <a:avLst/>
          </a:prstGeom>
          <a:solidFill>
            <a:schemeClr val="accent6"/>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a:solidFill>
                  <a:schemeClr val="lt1"/>
                </a:solidFill>
              </a:rPr>
              <a:t>When Max Pfost catches them In the act of setting up Mikovits on the night she is fired. Whittemores Unleash their power:</a:t>
            </a:r>
            <a:endParaRPr sz="1600" b="1">
              <a:solidFill>
                <a:schemeClr val="lt1"/>
              </a:solidFill>
            </a:endParaRPr>
          </a:p>
        </p:txBody>
      </p:sp>
      <p:sp>
        <p:nvSpPr>
          <p:cNvPr id="181" name="Google Shape;181;p12"/>
          <p:cNvSpPr/>
          <p:nvPr/>
        </p:nvSpPr>
        <p:spPr>
          <a:xfrm>
            <a:off x="1923810" y="3059385"/>
            <a:ext cx="9834900" cy="1631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solidFill>
                  <a:schemeClr val="dk1"/>
                </a:solidFill>
                <a:latin typeface="Arial"/>
                <a:ea typeface="Arial"/>
                <a:cs typeface="Arial"/>
                <a:sym typeface="Arial"/>
              </a:rPr>
              <a:t>Sheriffs in Ventura County, California, arrested Mikovits yesterday on </a:t>
            </a:r>
            <a:r>
              <a:rPr lang="en-US" b="1" u="sng">
                <a:solidFill>
                  <a:schemeClr val="dk1"/>
                </a:solidFill>
                <a:latin typeface="Arial"/>
                <a:ea typeface="Arial"/>
                <a:cs typeface="Arial"/>
                <a:sym typeface="Arial"/>
                <a:hlinkClick r:id="rId8"/>
              </a:rPr>
              <a:t>felony charges</a:t>
            </a:r>
            <a:r>
              <a:rPr lang="en-US">
                <a:solidFill>
                  <a:schemeClr val="dk1"/>
                </a:solidFill>
                <a:latin typeface="Arial"/>
                <a:ea typeface="Arial"/>
                <a:cs typeface="Arial"/>
                <a:sym typeface="Arial"/>
              </a:rPr>
              <a:t> that she is a fugitive from justice. She is being held at the </a:t>
            </a:r>
            <a:r>
              <a:rPr lang="en-US" b="1" u="sng">
                <a:solidFill>
                  <a:schemeClr val="dk1"/>
                </a:solidFill>
                <a:latin typeface="Arial"/>
                <a:ea typeface="Arial"/>
                <a:cs typeface="Arial"/>
                <a:sym typeface="Arial"/>
                <a:hlinkClick r:id="rId9"/>
              </a:rPr>
              <a:t>Todd Road Jail in Santa Paula</a:t>
            </a:r>
            <a:r>
              <a:rPr lang="en-US">
                <a:solidFill>
                  <a:schemeClr val="dk1"/>
                </a:solidFill>
                <a:latin typeface="Arial"/>
                <a:ea typeface="Arial"/>
                <a:cs typeface="Arial"/>
                <a:sym typeface="Arial"/>
              </a:rPr>
              <a:t> without bail. But </a:t>
            </a:r>
            <a:r>
              <a:rPr lang="en-US" i="1">
                <a:solidFill>
                  <a:schemeClr val="dk1"/>
                </a:solidFill>
                <a:latin typeface="Arial"/>
                <a:ea typeface="Arial"/>
                <a:cs typeface="Arial"/>
                <a:sym typeface="Arial"/>
              </a:rPr>
              <a:t>Science</a:t>
            </a:r>
            <a:r>
              <a:rPr lang="en-US">
                <a:solidFill>
                  <a:schemeClr val="dk1"/>
                </a:solidFill>
                <a:latin typeface="Arial"/>
                <a:ea typeface="Arial"/>
                <a:cs typeface="Arial"/>
                <a:sym typeface="Arial"/>
              </a:rPr>
              <a:t>Insider could obtain only sketchy details about the specific charges against her.</a:t>
            </a:r>
            <a:r>
              <a:rPr lang="en-US">
                <a:solidFill>
                  <a:schemeClr val="dk1"/>
                </a:solidFill>
              </a:rPr>
              <a:t> </a:t>
            </a:r>
            <a:r>
              <a:rPr lang="en-US">
                <a:solidFill>
                  <a:schemeClr val="dk1"/>
                </a:solidFill>
                <a:latin typeface="Arial"/>
                <a:ea typeface="Arial"/>
                <a:cs typeface="Arial"/>
                <a:sym typeface="Arial"/>
              </a:rPr>
              <a:t>The Ventura County sheriff's office told </a:t>
            </a:r>
            <a:r>
              <a:rPr lang="en-US" i="1">
                <a:solidFill>
                  <a:schemeClr val="dk1"/>
                </a:solidFill>
                <a:latin typeface="Arial"/>
                <a:ea typeface="Arial"/>
                <a:cs typeface="Arial"/>
                <a:sym typeface="Arial"/>
              </a:rPr>
              <a:t>Science</a:t>
            </a:r>
            <a:r>
              <a:rPr lang="en-US">
                <a:solidFill>
                  <a:schemeClr val="dk1"/>
                </a:solidFill>
                <a:latin typeface="Arial"/>
                <a:ea typeface="Arial"/>
                <a:cs typeface="Arial"/>
                <a:sym typeface="Arial"/>
              </a:rPr>
              <a:t>Insider that it had no available details about the charges and was acting upon a warrant issued by Washoe County in Nevada. A spokesperson for the Washoe County Sheriff's Office told </a:t>
            </a:r>
            <a:r>
              <a:rPr lang="en-US" i="1">
                <a:solidFill>
                  <a:schemeClr val="dk1"/>
                </a:solidFill>
                <a:latin typeface="Arial"/>
                <a:ea typeface="Arial"/>
                <a:cs typeface="Arial"/>
                <a:sym typeface="Arial"/>
              </a:rPr>
              <a:t>Science</a:t>
            </a:r>
            <a:r>
              <a:rPr lang="en-US">
                <a:solidFill>
                  <a:schemeClr val="dk1"/>
                </a:solidFill>
                <a:latin typeface="Arial"/>
                <a:ea typeface="Arial"/>
                <a:cs typeface="Arial"/>
                <a:sym typeface="Arial"/>
              </a:rPr>
              <a:t>Insider that it did not issue the warrant, nor did the Reno or Sparks police department. He said it could be from one of several federal agencies in Washoe County.</a:t>
            </a:r>
            <a:endParaRPr>
              <a:solidFill>
                <a:schemeClr val="dk1"/>
              </a:solidFill>
              <a:latin typeface="Arial"/>
              <a:ea typeface="Arial"/>
              <a:cs typeface="Arial"/>
              <a:sym typeface="Arial"/>
            </a:endParaRPr>
          </a:p>
        </p:txBody>
      </p:sp>
      <p:sp>
        <p:nvSpPr>
          <p:cNvPr id="182" name="Google Shape;182;p12"/>
          <p:cNvSpPr txBox="1"/>
          <p:nvPr/>
        </p:nvSpPr>
        <p:spPr>
          <a:xfrm>
            <a:off x="2382905" y="4919075"/>
            <a:ext cx="3339300" cy="369300"/>
          </a:xfrm>
          <a:prstGeom prst="rect">
            <a:avLst/>
          </a:prstGeom>
          <a:solidFill>
            <a:schemeClr val="accent6"/>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rPr>
              <a:t>AND ARE REWARDED!</a:t>
            </a:r>
            <a:endParaRPr sz="1800" b="1">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3"/>
          <p:cNvPicPr preferRelativeResize="0"/>
          <p:nvPr/>
        </p:nvPicPr>
        <p:blipFill rotWithShape="1">
          <a:blip r:embed="rId3">
            <a:alphaModFix/>
          </a:blip>
          <a:srcRect/>
          <a:stretch/>
        </p:blipFill>
        <p:spPr>
          <a:xfrm>
            <a:off x="260350" y="742494"/>
            <a:ext cx="6223000" cy="1562100"/>
          </a:xfrm>
          <a:prstGeom prst="rect">
            <a:avLst/>
          </a:prstGeom>
          <a:noFill/>
          <a:ln>
            <a:noFill/>
          </a:ln>
        </p:spPr>
      </p:pic>
      <p:pic>
        <p:nvPicPr>
          <p:cNvPr id="188" name="Google Shape;188;p13"/>
          <p:cNvPicPr preferRelativeResize="0"/>
          <p:nvPr/>
        </p:nvPicPr>
        <p:blipFill rotWithShape="1">
          <a:blip r:embed="rId4">
            <a:alphaModFix/>
          </a:blip>
          <a:srcRect/>
          <a:stretch/>
        </p:blipFill>
        <p:spPr>
          <a:xfrm>
            <a:off x="6451490" y="742490"/>
            <a:ext cx="5526087" cy="1774102"/>
          </a:xfrm>
          <a:prstGeom prst="rect">
            <a:avLst/>
          </a:prstGeom>
          <a:noFill/>
          <a:ln>
            <a:noFill/>
          </a:ln>
        </p:spPr>
      </p:pic>
      <p:sp>
        <p:nvSpPr>
          <p:cNvPr id="189" name="Google Shape;189;p13"/>
          <p:cNvSpPr/>
          <p:nvPr/>
        </p:nvSpPr>
        <p:spPr>
          <a:xfrm>
            <a:off x="0" y="0"/>
            <a:ext cx="12192000" cy="501900"/>
          </a:xfrm>
          <a:prstGeom prst="rect">
            <a:avLst/>
          </a:prstGeom>
          <a:solidFill>
            <a:schemeClr val="accent6"/>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rPr>
              <a:t>When I kept my promise, </a:t>
            </a:r>
            <a:r>
              <a:rPr lang="en-US" sz="1800" b="1" i="1">
                <a:solidFill>
                  <a:schemeClr val="lt1"/>
                </a:solidFill>
              </a:rPr>
              <a:t>Science</a:t>
            </a:r>
            <a:r>
              <a:rPr lang="en-US" sz="1800" b="1">
                <a:solidFill>
                  <a:schemeClr val="lt1"/>
                </a:solidFill>
              </a:rPr>
              <a:t> ended my career and those who participated in the fraud are REWARDED   </a:t>
            </a:r>
            <a:endParaRPr sz="1800" b="1">
              <a:solidFill>
                <a:schemeClr val="lt1"/>
              </a:solidFill>
            </a:endParaRPr>
          </a:p>
        </p:txBody>
      </p:sp>
      <p:pic>
        <p:nvPicPr>
          <p:cNvPr id="190" name="Google Shape;190;p13"/>
          <p:cNvPicPr preferRelativeResize="0"/>
          <p:nvPr/>
        </p:nvPicPr>
        <p:blipFill rotWithShape="1">
          <a:blip r:embed="rId5">
            <a:alphaModFix/>
          </a:blip>
          <a:srcRect/>
          <a:stretch/>
        </p:blipFill>
        <p:spPr>
          <a:xfrm>
            <a:off x="260354" y="2274241"/>
            <a:ext cx="6438792" cy="1528845"/>
          </a:xfrm>
          <a:prstGeom prst="rect">
            <a:avLst/>
          </a:prstGeom>
          <a:noFill/>
          <a:ln>
            <a:noFill/>
          </a:ln>
        </p:spPr>
      </p:pic>
      <p:sp>
        <p:nvSpPr>
          <p:cNvPr id="191" name="Google Shape;191;p13"/>
          <p:cNvSpPr/>
          <p:nvPr/>
        </p:nvSpPr>
        <p:spPr>
          <a:xfrm>
            <a:off x="0" y="3924225"/>
            <a:ext cx="12192000" cy="1774200"/>
          </a:xfrm>
          <a:prstGeom prst="rect">
            <a:avLst/>
          </a:prstGeom>
          <a:solidFill>
            <a:schemeClr val="accent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rPr>
              <a:t>Paper co-author Robert Silverman of the Cleveland Clinic Lerner College of Medicine of Case Western Reserve University sent this statement to Science Insider:</a:t>
            </a:r>
            <a:endParaRPr>
              <a:solidFill>
                <a:schemeClr val="lt1"/>
              </a:solidFill>
            </a:endParaRPr>
          </a:p>
          <a:p>
            <a:pPr marL="0" marR="0" lvl="0" indent="0" algn="l" rtl="0">
              <a:spcBef>
                <a:spcPts val="0"/>
              </a:spcBef>
              <a:spcAft>
                <a:spcPts val="0"/>
              </a:spcAft>
              <a:buNone/>
            </a:pPr>
            <a:endParaRPr sz="1800" b="1">
              <a:solidFill>
                <a:schemeClr val="lt1"/>
              </a:solidFill>
            </a:endParaRPr>
          </a:p>
          <a:p>
            <a:pPr marL="0" marR="0" lvl="0" indent="0" algn="l" rtl="0">
              <a:spcBef>
                <a:spcPts val="0"/>
              </a:spcBef>
              <a:spcAft>
                <a:spcPts val="0"/>
              </a:spcAft>
              <a:buNone/>
            </a:pPr>
            <a:r>
              <a:rPr lang="en-US" sz="1800" i="1">
                <a:solidFill>
                  <a:schemeClr val="lt1"/>
                </a:solidFill>
              </a:rPr>
              <a:t>I requested a full retraction of our findings this summer after discovering that the blood samples were contaminated. I was in favor of a retraction of the entire paper at that time. I am pleased to see that the Journal has now granted a retraction of the entire paper, and I agree with that decision.</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4"/>
          <p:cNvSpPr txBox="1">
            <a:spLocks noGrp="1"/>
          </p:cNvSpPr>
          <p:nvPr>
            <p:ph type="title"/>
          </p:nvPr>
        </p:nvSpPr>
        <p:spPr>
          <a:xfrm>
            <a:off x="0" y="-19175"/>
            <a:ext cx="12188400" cy="15249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50000"/>
              </a:lnSpc>
              <a:spcBef>
                <a:spcPts val="0"/>
              </a:spcBef>
              <a:spcAft>
                <a:spcPts val="0"/>
              </a:spcAft>
              <a:buClr>
                <a:schemeClr val="lt1"/>
              </a:buClr>
              <a:buSzPts val="2600"/>
              <a:buFont typeface="Arial"/>
              <a:buNone/>
            </a:pPr>
            <a:r>
              <a:rPr lang="en-US" sz="2600" b="1">
                <a:solidFill>
                  <a:schemeClr val="lt1"/>
                </a:solidFill>
                <a:latin typeface="Arial"/>
                <a:ea typeface="Arial"/>
                <a:cs typeface="Arial"/>
                <a:sym typeface="Arial"/>
              </a:rPr>
              <a:t>Scientific Fraud: Deliberately use wrong patients and change study AIM</a:t>
            </a:r>
            <a:br>
              <a:rPr lang="en-US" sz="2600" b="1">
                <a:solidFill>
                  <a:schemeClr val="lt1"/>
                </a:solidFill>
                <a:latin typeface="Arial"/>
                <a:ea typeface="Arial"/>
                <a:cs typeface="Arial"/>
                <a:sym typeface="Arial"/>
              </a:rPr>
            </a:br>
            <a:r>
              <a:rPr lang="en-US" sz="2000" b="1" i="1">
                <a:solidFill>
                  <a:schemeClr val="lt1"/>
                </a:solidFill>
                <a:latin typeface="Arial"/>
                <a:ea typeface="Arial"/>
                <a:cs typeface="Arial"/>
                <a:sym typeface="Arial"/>
              </a:rPr>
              <a:t>“Designed to Fail”</a:t>
            </a:r>
            <a:endParaRPr sz="2000" b="1" i="1" u="sng"/>
          </a:p>
        </p:txBody>
      </p:sp>
      <p:sp>
        <p:nvSpPr>
          <p:cNvPr id="198" name="Google Shape;198;p14"/>
          <p:cNvSpPr txBox="1">
            <a:spLocks noGrp="1"/>
          </p:cNvSpPr>
          <p:nvPr>
            <p:ph type="body" idx="1"/>
          </p:nvPr>
        </p:nvSpPr>
        <p:spPr>
          <a:xfrm>
            <a:off x="2207040" y="1794076"/>
            <a:ext cx="7770829" cy="2565186"/>
          </a:xfrm>
          <a:prstGeom prst="rect">
            <a:avLst/>
          </a:prstGeom>
          <a:noFill/>
          <a:ln>
            <a:noFill/>
          </a:ln>
        </p:spPr>
        <p:txBody>
          <a:bodyPr spcFirstLastPara="1" wrap="square" lIns="91425" tIns="45700" rIns="91425" bIns="45700" anchor="t" anchorCtr="0">
            <a:normAutofit/>
          </a:bodyPr>
          <a:lstStyle/>
          <a:p>
            <a:pPr marL="228600" lvl="0" indent="-228600" algn="ctr" rtl="0">
              <a:lnSpc>
                <a:spcPct val="80000"/>
              </a:lnSpc>
              <a:spcBef>
                <a:spcPts val="0"/>
              </a:spcBef>
              <a:spcAft>
                <a:spcPts val="0"/>
              </a:spcAft>
              <a:buClr>
                <a:schemeClr val="dk1"/>
              </a:buClr>
              <a:buSzPts val="1850"/>
              <a:buNone/>
            </a:pPr>
            <a:r>
              <a:rPr lang="en-US" sz="1850" b="1">
                <a:latin typeface="Arial"/>
                <a:ea typeface="Arial"/>
                <a:cs typeface="Arial"/>
                <a:sym typeface="Arial"/>
              </a:rPr>
              <a:t>Lipkin Multi-Center Study (2012) – The Great Debunker!!!!</a:t>
            </a:r>
            <a:endParaRPr/>
          </a:p>
          <a:p>
            <a:pPr marL="228600" lvl="0" indent="-228600" algn="ctr" rtl="0">
              <a:lnSpc>
                <a:spcPct val="80000"/>
              </a:lnSpc>
              <a:spcBef>
                <a:spcPts val="1000"/>
              </a:spcBef>
              <a:spcAft>
                <a:spcPts val="0"/>
              </a:spcAft>
              <a:buClr>
                <a:schemeClr val="dk1"/>
              </a:buClr>
              <a:buSzPts val="740"/>
              <a:buNone/>
            </a:pPr>
            <a:endParaRPr sz="740">
              <a:latin typeface="Arial"/>
              <a:ea typeface="Arial"/>
              <a:cs typeface="Arial"/>
              <a:sym typeface="Arial"/>
            </a:endParaRPr>
          </a:p>
          <a:p>
            <a:pPr marL="800100" lvl="1" indent="-342900" algn="l" rtl="0">
              <a:lnSpc>
                <a:spcPct val="80000"/>
              </a:lnSpc>
              <a:spcBef>
                <a:spcPts val="500"/>
              </a:spcBef>
              <a:spcAft>
                <a:spcPts val="0"/>
              </a:spcAft>
              <a:buClr>
                <a:schemeClr val="dk1"/>
              </a:buClr>
              <a:buSzPts val="1665"/>
              <a:buFont typeface="Calibri"/>
              <a:buAutoNum type="arabicPeriod"/>
            </a:pPr>
            <a:r>
              <a:rPr lang="en-US" sz="1665">
                <a:latin typeface="Arial"/>
                <a:ea typeface="Arial"/>
                <a:cs typeface="Arial"/>
                <a:sym typeface="Arial"/>
              </a:rPr>
              <a:t>Medical or psychiatric condition that might be associated with fatigue</a:t>
            </a:r>
            <a:endParaRPr/>
          </a:p>
          <a:p>
            <a:pPr marL="800100" lvl="1" indent="-342900" algn="l" rtl="0">
              <a:lnSpc>
                <a:spcPct val="80000"/>
              </a:lnSpc>
              <a:spcBef>
                <a:spcPts val="500"/>
              </a:spcBef>
              <a:spcAft>
                <a:spcPts val="0"/>
              </a:spcAft>
              <a:buClr>
                <a:schemeClr val="dk1"/>
              </a:buClr>
              <a:buSzPts val="1665"/>
              <a:buFont typeface="Calibri"/>
              <a:buAutoNum type="arabicPeriod"/>
            </a:pPr>
            <a:r>
              <a:rPr lang="en-US" sz="1665">
                <a:latin typeface="Arial"/>
                <a:ea typeface="Arial"/>
                <a:cs typeface="Arial"/>
                <a:sym typeface="Arial"/>
              </a:rPr>
              <a:t>Abnormal serum characteristics</a:t>
            </a:r>
            <a:endParaRPr/>
          </a:p>
          <a:p>
            <a:pPr marL="800100" lvl="1" indent="-342900" algn="l" rtl="0">
              <a:lnSpc>
                <a:spcPct val="80000"/>
              </a:lnSpc>
              <a:spcBef>
                <a:spcPts val="500"/>
              </a:spcBef>
              <a:spcAft>
                <a:spcPts val="0"/>
              </a:spcAft>
              <a:buClr>
                <a:schemeClr val="dk1"/>
              </a:buClr>
              <a:buSzPts val="1665"/>
              <a:buFont typeface="Calibri"/>
              <a:buAutoNum type="arabicPeriod"/>
            </a:pPr>
            <a:r>
              <a:rPr lang="en-US" sz="1665">
                <a:latin typeface="Arial"/>
                <a:ea typeface="Arial"/>
                <a:cs typeface="Arial"/>
                <a:sym typeface="Arial"/>
              </a:rPr>
              <a:t>Abnormal thyroid functions</a:t>
            </a:r>
            <a:endParaRPr/>
          </a:p>
          <a:p>
            <a:pPr marL="800100" lvl="1" indent="-342900" algn="l" rtl="0">
              <a:lnSpc>
                <a:spcPct val="80000"/>
              </a:lnSpc>
              <a:spcBef>
                <a:spcPts val="500"/>
              </a:spcBef>
              <a:spcAft>
                <a:spcPts val="0"/>
              </a:spcAft>
              <a:buClr>
                <a:schemeClr val="dk1"/>
              </a:buClr>
              <a:buSzPts val="1665"/>
              <a:buFont typeface="Calibri"/>
              <a:buAutoNum type="arabicPeriod"/>
            </a:pPr>
            <a:r>
              <a:rPr lang="en-US" sz="1665">
                <a:latin typeface="Arial"/>
                <a:ea typeface="Arial"/>
                <a:cs typeface="Arial"/>
                <a:sym typeface="Arial"/>
              </a:rPr>
              <a:t>Lyme disease spirochete</a:t>
            </a:r>
            <a:endParaRPr/>
          </a:p>
          <a:p>
            <a:pPr marL="800100" lvl="1" indent="-342900" algn="l" rtl="0">
              <a:lnSpc>
                <a:spcPct val="80000"/>
              </a:lnSpc>
              <a:spcBef>
                <a:spcPts val="500"/>
              </a:spcBef>
              <a:spcAft>
                <a:spcPts val="0"/>
              </a:spcAft>
              <a:buClr>
                <a:schemeClr val="dk1"/>
              </a:buClr>
              <a:buSzPts val="1665"/>
              <a:buFont typeface="Calibri"/>
              <a:buAutoNum type="arabicPeriod"/>
            </a:pPr>
            <a:r>
              <a:rPr lang="en-US" sz="1665">
                <a:latin typeface="Arial"/>
                <a:ea typeface="Arial"/>
                <a:cs typeface="Arial"/>
                <a:sym typeface="Arial"/>
              </a:rPr>
              <a:t>Treponema pallidium (tapeworm)</a:t>
            </a:r>
            <a:endParaRPr/>
          </a:p>
          <a:p>
            <a:pPr marL="800100" lvl="1" indent="-342900" algn="l" rtl="0">
              <a:lnSpc>
                <a:spcPct val="80000"/>
              </a:lnSpc>
              <a:spcBef>
                <a:spcPts val="500"/>
              </a:spcBef>
              <a:spcAft>
                <a:spcPts val="0"/>
              </a:spcAft>
              <a:buClr>
                <a:schemeClr val="dk1"/>
              </a:buClr>
              <a:buSzPts val="1665"/>
              <a:buFont typeface="Calibri"/>
              <a:buAutoNum type="arabicPeriod"/>
            </a:pPr>
            <a:r>
              <a:rPr lang="en-US" sz="1665">
                <a:latin typeface="Arial"/>
                <a:ea typeface="Arial"/>
                <a:cs typeface="Arial"/>
                <a:sym typeface="Arial"/>
              </a:rPr>
              <a:t>Hepatitis B or C virus</a:t>
            </a:r>
            <a:endParaRPr/>
          </a:p>
          <a:p>
            <a:pPr marL="800100" lvl="1" indent="-342900" algn="l" rtl="0">
              <a:lnSpc>
                <a:spcPct val="80000"/>
              </a:lnSpc>
              <a:spcBef>
                <a:spcPts val="500"/>
              </a:spcBef>
              <a:spcAft>
                <a:spcPts val="0"/>
              </a:spcAft>
              <a:buClr>
                <a:schemeClr val="dk1"/>
              </a:buClr>
              <a:buSzPts val="1665"/>
              <a:buFont typeface="Calibri"/>
              <a:buAutoNum type="arabicPeriod"/>
            </a:pPr>
            <a:r>
              <a:rPr lang="en-US" sz="1665">
                <a:latin typeface="Arial"/>
                <a:ea typeface="Arial"/>
                <a:cs typeface="Arial"/>
                <a:sym typeface="Arial"/>
              </a:rPr>
              <a:t>HIV infection</a:t>
            </a:r>
            <a:endParaRPr/>
          </a:p>
        </p:txBody>
      </p:sp>
      <p:sp>
        <p:nvSpPr>
          <p:cNvPr id="199" name="Google Shape;199;p14"/>
          <p:cNvSpPr/>
          <p:nvPr/>
        </p:nvSpPr>
        <p:spPr>
          <a:xfrm>
            <a:off x="1041989" y="4243515"/>
            <a:ext cx="1010092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“We found retroviruses in 85 percent of the sample pools. Again, it is very difficult to know whether this is clinically significant or not.  And given the previous experience with retroviruses in chronic fatigue, I am going to be very clear in telling you, although I am reporting them in Professor Montoya’s samples, neither he, nor we, have concluded there is a relationship to disease.”  </a:t>
            </a:r>
            <a:endParaRPr/>
          </a:p>
          <a:p>
            <a:pPr marL="0" marR="0" lvl="0" indent="0" algn="l" rtl="0">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(Dr. Lipkin in a public conference call with the Centers for Disease Control, September 10, 2013)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5"/>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4391251" y="1297476"/>
            <a:ext cx="7595420" cy="3440779"/>
          </a:xfrm>
          <a:prstGeom prst="rect">
            <a:avLst/>
          </a:prstGeom>
          <a:noFill/>
          <a:ln>
            <a:noFill/>
          </a:ln>
        </p:spPr>
      </p:pic>
      <p:sp>
        <p:nvSpPr>
          <p:cNvPr id="205" name="Google Shape;205;p15"/>
          <p:cNvSpPr txBox="1"/>
          <p:nvPr/>
        </p:nvSpPr>
        <p:spPr>
          <a:xfrm>
            <a:off x="0" y="1"/>
            <a:ext cx="12191999" cy="1200329"/>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a:t>
            </a:r>
            <a:r>
              <a:rPr lang="en-US" sz="2400" b="1">
                <a:solidFill>
                  <a:schemeClr val="lt1"/>
                </a:solidFill>
                <a:latin typeface="Arial"/>
                <a:ea typeface="Arial"/>
                <a:cs typeface="Arial"/>
                <a:sym typeface="Arial"/>
              </a:rPr>
              <a:t>However, the group also recommended that further studies be</a:t>
            </a:r>
            <a:endParaRPr/>
          </a:p>
          <a:p>
            <a:pPr marL="0" marR="0" lvl="0" indent="0" algn="ctr" rtl="0">
              <a:spcBef>
                <a:spcPts val="0"/>
              </a:spcBef>
              <a:spcAft>
                <a:spcPts val="0"/>
              </a:spcAft>
              <a:buNone/>
            </a:pPr>
            <a:r>
              <a:rPr lang="en-US" sz="2400" b="1">
                <a:solidFill>
                  <a:schemeClr val="lt1"/>
                </a:solidFill>
                <a:latin typeface="Arial"/>
                <a:ea typeface="Arial"/>
                <a:cs typeface="Arial"/>
                <a:sym typeface="Arial"/>
              </a:rPr>
              <a:t>Undertake urgently and internationally to put into perspective</a:t>
            </a:r>
            <a:endParaRPr/>
          </a:p>
          <a:p>
            <a:pPr marL="0" marR="0" lvl="0" indent="0" algn="ctr" rtl="0">
              <a:spcBef>
                <a:spcPts val="0"/>
              </a:spcBef>
              <a:spcAft>
                <a:spcPts val="0"/>
              </a:spcAft>
              <a:buNone/>
            </a:pPr>
            <a:r>
              <a:rPr lang="en-US" sz="2400" b="1">
                <a:solidFill>
                  <a:schemeClr val="lt1"/>
                </a:solidFill>
                <a:latin typeface="Arial"/>
                <a:ea typeface="Arial"/>
                <a:cs typeface="Arial"/>
                <a:sym typeface="Arial"/>
              </a:rPr>
              <a:t>the very low levels of RT activity found in the vaccines."</a:t>
            </a:r>
            <a:endParaRPr sz="2400">
              <a:solidFill>
                <a:schemeClr val="lt1"/>
              </a:solidFill>
              <a:latin typeface="Arial"/>
              <a:ea typeface="Arial"/>
              <a:cs typeface="Arial"/>
              <a:sym typeface="Arial"/>
            </a:endParaRPr>
          </a:p>
        </p:txBody>
      </p:sp>
      <p:sp>
        <p:nvSpPr>
          <p:cNvPr id="206" name="Google Shape;206;p15"/>
          <p:cNvSpPr txBox="1"/>
          <p:nvPr/>
        </p:nvSpPr>
        <p:spPr>
          <a:xfrm>
            <a:off x="252829" y="1297476"/>
            <a:ext cx="4114799" cy="54784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4.1. Initial findings</a:t>
            </a: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The discovery in 1995 of reverse transcriptase (RT) activity in marketed measles, mumps and rubella (MMR) vaccine raised concerns that the vaccine was contaminated by an unrecognized avian retrovirus with unknown safety implications.</a:t>
            </a:r>
            <a:br>
              <a:rPr lang="en-US" sz="1400">
                <a:solidFill>
                  <a:schemeClr val="dk1"/>
                </a:solidFill>
                <a:latin typeface="Arial"/>
                <a:ea typeface="Arial"/>
                <a:cs typeface="Arial"/>
                <a:sym typeface="Arial"/>
              </a:rPr>
            </a:b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4.2. Background</a:t>
            </a: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The usual flow of genetic information is from DNA to RNA. However, the reverse of that process was discovered to be mediated by an RNA-dependent DNA polymerase (reverse transcriptase) that some RNA viruses, such as retroviruses, use to reverse-transcribe their RNA genomes into DNA. That viral DNA can then be integrated into the host genome and replicated, resulting in the production of more RNA virus. RT activity has therefore been used as a biochemical marker for the presence of retroviruses. However, the</a:t>
            </a: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genes that encode RT are widely distributed in eukaryotic organisms and all reverse transcriptases are evolutionarily related. In addition, cellular DNA-directed DNA polymerases can exhibit some ability to use RNA as a template and reverse-transcribe as well.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6"/>
          <p:cNvPicPr preferRelativeResize="0"/>
          <p:nvPr/>
        </p:nvPicPr>
        <p:blipFill rotWithShape="1">
          <a:blip r:embed="rId3">
            <a:alphaModFix/>
          </a:blip>
          <a:srcRect/>
          <a:stretch/>
        </p:blipFill>
        <p:spPr>
          <a:xfrm>
            <a:off x="1827664" y="163144"/>
            <a:ext cx="8544393" cy="4818769"/>
          </a:xfrm>
          <a:prstGeom prst="rect">
            <a:avLst/>
          </a:prstGeom>
          <a:noFill/>
          <a:ln>
            <a:noFill/>
          </a:ln>
        </p:spPr>
      </p:pic>
      <p:sp>
        <p:nvSpPr>
          <p:cNvPr id="212" name="Google Shape;212;p16"/>
          <p:cNvSpPr/>
          <p:nvPr/>
        </p:nvSpPr>
        <p:spPr>
          <a:xfrm>
            <a:off x="0" y="5051361"/>
            <a:ext cx="12191999" cy="646331"/>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Residual DNA/RNA deriving from cultured cells - Total amount of DNA: 1.7-3.7 μg/dose, the 80% </a:t>
            </a:r>
            <a:endParaRPr/>
          </a:p>
          <a:p>
            <a:pPr marL="0" marR="0" lvl="0" indent="0" algn="ctr" rtl="0">
              <a:spcBef>
                <a:spcPts val="0"/>
              </a:spcBef>
              <a:spcAft>
                <a:spcPts val="0"/>
              </a:spcAft>
              <a:buNone/>
            </a:pPr>
            <a:r>
              <a:rPr lang="en-US" sz="1800">
                <a:solidFill>
                  <a:schemeClr val="lt1"/>
                </a:solidFill>
                <a:latin typeface="Arial"/>
                <a:ea typeface="Arial"/>
                <a:cs typeface="Arial"/>
                <a:sym typeface="Arial"/>
              </a:rPr>
              <a:t>of which was human (Human fetal DNA / RNA from the MRC-5 cell line). Other amount of DNA: chicken</a:t>
            </a:r>
            <a:endParaRPr/>
          </a:p>
        </p:txBody>
      </p:sp>
      <p:sp>
        <p:nvSpPr>
          <p:cNvPr id="213" name="Google Shape;213;p16"/>
          <p:cNvSpPr/>
          <p:nvPr/>
        </p:nvSpPr>
        <p:spPr>
          <a:xfrm>
            <a:off x="4407127" y="977019"/>
            <a:ext cx="5804147"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These viruses are known to be adventitious vaccine contaminants and are known to ​be potentially dangerous, which is why manufacturers are required to verify that they are completely absent from the vaccine.</a:t>
            </a:r>
            <a:endParaRPr/>
          </a:p>
          <a:p>
            <a:pPr marL="0" marR="0" lvl="0" indent="0" algn="l" rtl="0">
              <a:spcBef>
                <a:spcPts val="0"/>
              </a:spcBef>
              <a:spcAft>
                <a:spcPts val="0"/>
              </a:spcAft>
              <a:buNone/>
            </a:pPr>
            <a:r>
              <a:rPr lang="en-US" sz="1800">
                <a:solidFill>
                  <a:schemeClr val="lt1"/>
                </a:solidFill>
                <a:latin typeface="Arial"/>
                <a:ea typeface="Arial"/>
                <a:cs typeface="Arial"/>
                <a:sym typeface="Arial"/>
              </a:rPr>
              <a:t>The presence of potentially dangerous adventitious viruses ​which certifies that there is no adequate control on vaccines because if there were, these elements would have been detected.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7"/>
          <p:cNvSpPr/>
          <p:nvPr/>
        </p:nvSpPr>
        <p:spPr>
          <a:xfrm>
            <a:off x="636608" y="4203799"/>
            <a:ext cx="1048666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“Although it is highly unlikely that either XMRV VP62 or B4Rv themselves infect humans and are pathogenic, the results suggest that xenograft approaches commonly used in these studies of human cancer promote the evolution of novel retroviruses with pathogenic properties. Similar retroviruses may have evolved to infect humans!”</a:t>
            </a:r>
            <a:endParaRPr/>
          </a:p>
        </p:txBody>
      </p:sp>
      <p:sp>
        <p:nvSpPr>
          <p:cNvPr id="220" name="Google Shape;220;p17"/>
          <p:cNvSpPr/>
          <p:nvPr/>
        </p:nvSpPr>
        <p:spPr>
          <a:xfrm>
            <a:off x="6665088" y="1570413"/>
            <a:ext cx="5140800" cy="230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ENV proteins from both viruses impact tumor pathogenesis (change microvasculature)</a:t>
            </a:r>
            <a:endParaRPr/>
          </a:p>
          <a:p>
            <a:pPr marL="0" marR="0" lvl="0" indent="0" algn="l" rtl="0">
              <a:spcBef>
                <a:spcPts val="0"/>
              </a:spcBef>
              <a:spcAft>
                <a:spcPts val="0"/>
              </a:spcAft>
              <a:buNone/>
            </a:pPr>
            <a:r>
              <a:rPr lang="en-US" sz="16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1600">
                <a:solidFill>
                  <a:schemeClr val="dk1"/>
                </a:solidFill>
                <a:latin typeface="Arial"/>
                <a:ea typeface="Arial"/>
                <a:cs typeface="Arial"/>
                <a:sym typeface="Arial"/>
              </a:rPr>
              <a:t>Similarities to Vascular Pathologies seen in ME/CFS</a:t>
            </a:r>
            <a:endParaRPr sz="1600">
              <a:solidFill>
                <a:schemeClr val="dk1"/>
              </a:solidFill>
            </a:endParaRPr>
          </a:p>
          <a:p>
            <a:pPr marL="0" marR="0" lvl="0" indent="0" algn="l" rtl="0">
              <a:spcBef>
                <a:spcPts val="0"/>
              </a:spcBef>
              <a:spcAft>
                <a:spcPts val="0"/>
              </a:spcAft>
              <a:buNone/>
            </a:pPr>
            <a:r>
              <a:rPr lang="en-US" sz="1600">
                <a:solidFill>
                  <a:schemeClr val="dk1"/>
                </a:solidFill>
                <a:latin typeface="Arial"/>
                <a:ea typeface="Arial"/>
                <a:cs typeface="Arial"/>
                <a:sym typeface="Arial"/>
              </a:rPr>
              <a:t>&amp; Vaccine injuries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US" sz="1600">
                <a:solidFill>
                  <a:schemeClr val="dk1"/>
                </a:solidFill>
                <a:latin typeface="Arial"/>
                <a:ea typeface="Arial"/>
                <a:cs typeface="Arial"/>
                <a:sym typeface="Arial"/>
              </a:rPr>
              <a:t>Microvasculature aberrations caused solely by XMRV ENV protein</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221" name="Google Shape;221;p17"/>
          <p:cNvSpPr txBox="1"/>
          <p:nvPr/>
        </p:nvSpPr>
        <p:spPr>
          <a:xfrm>
            <a:off x="0" y="11"/>
            <a:ext cx="12192000" cy="5847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Calibri"/>
                <a:ea typeface="Calibri"/>
                <a:cs typeface="Calibri"/>
                <a:sym typeface="Calibri"/>
              </a:rPr>
              <a:t>INFECTIOUS VIRUS IS NOT NECESSARY TO </a:t>
            </a:r>
            <a:r>
              <a:rPr lang="en-US" sz="3200" b="1" i="1">
                <a:solidFill>
                  <a:schemeClr val="lt1"/>
                </a:solidFill>
                <a:latin typeface="Calibri"/>
                <a:ea typeface="Calibri"/>
                <a:cs typeface="Calibri"/>
                <a:sym typeface="Calibri"/>
              </a:rPr>
              <a:t>CAUSE</a:t>
            </a:r>
            <a:r>
              <a:rPr lang="en-US" sz="3200" b="1">
                <a:solidFill>
                  <a:schemeClr val="lt1"/>
                </a:solidFill>
                <a:latin typeface="Calibri"/>
                <a:ea typeface="Calibri"/>
                <a:cs typeface="Calibri"/>
                <a:sym typeface="Calibri"/>
              </a:rPr>
              <a:t> DISEASE</a:t>
            </a:r>
            <a:endParaRPr/>
          </a:p>
        </p:txBody>
      </p:sp>
      <p:pic>
        <p:nvPicPr>
          <p:cNvPr id="222" name="Google Shape;222;p17"/>
          <p:cNvPicPr preferRelativeResize="0">
            <a:picLocks noGrp="1"/>
          </p:cNvPicPr>
          <p:nvPr>
            <p:ph type="body" idx="1"/>
          </p:nvPr>
        </p:nvPicPr>
        <p:blipFill rotWithShape="1">
          <a:blip r:embed="rId3">
            <a:alphaModFix/>
            <a:extLst>
              <a:ext uri="{28A0092B-C50C-407E-A947-70E740481C1C}">
                <a14:useLocalDpi xmlns:a14="http://schemas.microsoft.com/office/drawing/2010/main"/>
              </a:ext>
            </a:extLst>
          </a:blip>
          <a:srcRect l="-5370" t="-2916"/>
          <a:stretch/>
        </p:blipFill>
        <p:spPr>
          <a:xfrm>
            <a:off x="324091" y="1106247"/>
            <a:ext cx="6075898" cy="27724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58097" y="405542"/>
            <a:ext cx="5741130" cy="5222743"/>
          </a:xfrm>
          <a:prstGeom prst="rect">
            <a:avLst/>
          </a:prstGeom>
        </p:spPr>
      </p:pic>
    </p:spTree>
    <p:extLst>
      <p:ext uri="{BB962C8B-B14F-4D97-AF65-F5344CB8AC3E}">
        <p14:creationId xmlns:p14="http://schemas.microsoft.com/office/powerpoint/2010/main" val="1867648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1022" y="251425"/>
            <a:ext cx="5355053" cy="5294936"/>
          </a:xfrm>
          <a:prstGeom prst="rect">
            <a:avLst/>
          </a:prstGeom>
        </p:spPr>
      </p:pic>
      <p:sp>
        <p:nvSpPr>
          <p:cNvPr id="3" name="Rectangle 2"/>
          <p:cNvSpPr/>
          <p:nvPr/>
        </p:nvSpPr>
        <p:spPr>
          <a:xfrm>
            <a:off x="5902038" y="141060"/>
            <a:ext cx="5465617" cy="6494085"/>
          </a:xfrm>
          <a:prstGeom prst="rect">
            <a:avLst/>
          </a:prstGeom>
        </p:spPr>
        <p:txBody>
          <a:bodyPr wrap="square">
            <a:spAutoFit/>
          </a:bodyPr>
          <a:lstStyle/>
          <a:p>
            <a:r>
              <a:rPr lang="en-US" sz="1600" dirty="0">
                <a:solidFill>
                  <a:prstClr val="black"/>
                </a:solidFill>
                <a:latin typeface="Times-Roman" charset="0"/>
              </a:rPr>
              <a:t>Harold Varmus was NIH Director who implemented the </a:t>
            </a:r>
            <a:r>
              <a:rPr lang="en-US" sz="1600" dirty="0" err="1">
                <a:solidFill>
                  <a:prstClr val="black"/>
                </a:solidFill>
                <a:latin typeface="Times-Roman" charset="0"/>
              </a:rPr>
              <a:t>xenotransplantation</a:t>
            </a:r>
            <a:r>
              <a:rPr lang="en-US" sz="1600" dirty="0">
                <a:solidFill>
                  <a:prstClr val="black"/>
                </a:solidFill>
                <a:latin typeface="Times-Roman" charset="0"/>
              </a:rPr>
              <a:t> program in 1999. This included </a:t>
            </a:r>
            <a:r>
              <a:rPr lang="en-US" sz="1600" dirty="0" err="1">
                <a:solidFill>
                  <a:prstClr val="black"/>
                </a:solidFill>
                <a:latin typeface="Times-Roman" charset="0"/>
              </a:rPr>
              <a:t>xenografts</a:t>
            </a:r>
            <a:r>
              <a:rPr lang="en-US" sz="1600" dirty="0">
                <a:solidFill>
                  <a:prstClr val="black"/>
                </a:solidFill>
                <a:latin typeface="Times-Roman" charset="0"/>
              </a:rPr>
              <a:t> for cancer research, gene therapy. Varmus also started the NIH Vaccine Research Program. </a:t>
            </a:r>
          </a:p>
          <a:p>
            <a:endParaRPr lang="en-US" sz="1600" dirty="0">
              <a:solidFill>
                <a:prstClr val="black"/>
              </a:solidFill>
              <a:latin typeface="Times-Roman" charset="0"/>
            </a:endParaRPr>
          </a:p>
          <a:p>
            <a:r>
              <a:rPr lang="en-US" sz="1600" dirty="0">
                <a:solidFill>
                  <a:prstClr val="black"/>
                </a:solidFill>
                <a:latin typeface="Times-Roman" charset="0"/>
              </a:rPr>
              <a:t>Many infectious diseases of animals can be transmitted to humans via routine exposure to or consumption of animals (e.g., rabies). Viruses that are not pathogenic in their natural host reservoirs may</a:t>
            </a:r>
            <a:r>
              <a:rPr lang="en-US" sz="1600" b="1" u="sng" dirty="0">
                <a:solidFill>
                  <a:prstClr val="black"/>
                </a:solidFill>
                <a:latin typeface="Times-Roman" charset="0"/>
              </a:rPr>
              <a:t>, in some cases, be highly pathogenic when transmitted to a new host species. </a:t>
            </a:r>
            <a:r>
              <a:rPr lang="en-US" sz="1600" dirty="0">
                <a:solidFill>
                  <a:prstClr val="black"/>
                </a:solidFill>
                <a:latin typeface="Times-Roman" charset="0"/>
              </a:rPr>
              <a:t>Several zoonotic viruses have produced significant outbreaks when introduced into human hosts under normal circumstances of exposure (e.g., Ebola, Hanta Virus, Influenza).</a:t>
            </a:r>
          </a:p>
          <a:p>
            <a:endParaRPr lang="en-US" sz="1600" dirty="0">
              <a:solidFill>
                <a:prstClr val="black"/>
              </a:solidFill>
              <a:latin typeface="Times-Roman" charset="0"/>
            </a:endParaRPr>
          </a:p>
          <a:p>
            <a:r>
              <a:rPr lang="en-US" sz="1600" b="1" u="sng" dirty="0">
                <a:solidFill>
                  <a:prstClr val="black"/>
                </a:solidFill>
                <a:latin typeface="Times-Roman" charset="0"/>
              </a:rPr>
              <a:t>Consequently, the recipient of a </a:t>
            </a:r>
            <a:r>
              <a:rPr lang="en-US" sz="1600" b="1" u="sng" dirty="0" err="1">
                <a:solidFill>
                  <a:prstClr val="black"/>
                </a:solidFill>
                <a:latin typeface="Times-Roman" charset="0"/>
              </a:rPr>
              <a:t>xenotransplant</a:t>
            </a:r>
            <a:r>
              <a:rPr lang="en-US" sz="1600" b="1" u="sng" dirty="0">
                <a:solidFill>
                  <a:prstClr val="black"/>
                </a:solidFill>
                <a:latin typeface="Times-Roman" charset="0"/>
              </a:rPr>
              <a:t> is potentially at risk for infection with infectious agents already known to be transmissible from animals to humans as well as with infectious agents, which may become transmissible only through xenotransplantation and which may not be readily identified with current diagnostic tools. Infected </a:t>
            </a:r>
            <a:r>
              <a:rPr lang="en-US" sz="1600" b="1" u="sng" dirty="0" err="1">
                <a:solidFill>
                  <a:prstClr val="black"/>
                </a:solidFill>
                <a:latin typeface="Times-Roman" charset="0"/>
              </a:rPr>
              <a:t>xenograft</a:t>
            </a:r>
            <a:r>
              <a:rPr lang="en-US" sz="1600" b="1" u="sng" dirty="0">
                <a:solidFill>
                  <a:prstClr val="black"/>
                </a:solidFill>
                <a:latin typeface="Times-Roman" charset="0"/>
              </a:rPr>
              <a:t> recipients could then potentially transmit these infectious agents to their contacts and subsequently to the public at large.</a:t>
            </a:r>
            <a:endParaRPr lang="en-US" sz="1600" u="sng" dirty="0">
              <a:solidFill>
                <a:prstClr val="black"/>
              </a:solidFill>
              <a:latin typeface="Times-Roman" charset="0"/>
            </a:endParaRPr>
          </a:p>
          <a:p>
            <a:endParaRPr lang="en-US" sz="1600" dirty="0">
              <a:solidFill>
                <a:prstClr val="black"/>
              </a:solidFill>
              <a:latin typeface="Times-Roman" charset="0"/>
            </a:endParaRPr>
          </a:p>
        </p:txBody>
      </p:sp>
    </p:spTree>
    <p:extLst>
      <p:ext uri="{BB962C8B-B14F-4D97-AF65-F5344CB8AC3E}">
        <p14:creationId xmlns:p14="http://schemas.microsoft.com/office/powerpoint/2010/main" val="605997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8"/>
          <p:cNvPicPr preferRelativeResize="0"/>
          <p:nvPr/>
        </p:nvPicPr>
        <p:blipFill rotWithShape="1">
          <a:blip r:embed="rId3">
            <a:alphaModFix/>
          </a:blip>
          <a:srcRect/>
          <a:stretch/>
        </p:blipFill>
        <p:spPr>
          <a:xfrm>
            <a:off x="350625" y="1324488"/>
            <a:ext cx="6000751" cy="2556454"/>
          </a:xfrm>
          <a:prstGeom prst="rect">
            <a:avLst/>
          </a:prstGeom>
          <a:noFill/>
          <a:ln>
            <a:noFill/>
          </a:ln>
        </p:spPr>
      </p:pic>
      <p:pic>
        <p:nvPicPr>
          <p:cNvPr id="228" name="Google Shape;228;p18"/>
          <p:cNvPicPr preferRelativeResize="0"/>
          <p:nvPr/>
        </p:nvPicPr>
        <p:blipFill rotWithShape="1">
          <a:blip r:embed="rId4">
            <a:alphaModFix/>
          </a:blip>
          <a:srcRect/>
          <a:stretch/>
        </p:blipFill>
        <p:spPr>
          <a:xfrm>
            <a:off x="7961559" y="763982"/>
            <a:ext cx="4012406" cy="579040"/>
          </a:xfrm>
          <a:prstGeom prst="rect">
            <a:avLst/>
          </a:prstGeom>
          <a:noFill/>
          <a:ln>
            <a:noFill/>
          </a:ln>
        </p:spPr>
      </p:pic>
      <p:pic>
        <p:nvPicPr>
          <p:cNvPr id="229" name="Google Shape;229;p18"/>
          <p:cNvPicPr preferRelativeResize="0"/>
          <p:nvPr/>
        </p:nvPicPr>
        <p:blipFill rotWithShape="1">
          <a:blip r:embed="rId5">
            <a:alphaModFix/>
          </a:blip>
          <a:srcRect/>
          <a:stretch/>
        </p:blipFill>
        <p:spPr>
          <a:xfrm>
            <a:off x="9027536" y="2030556"/>
            <a:ext cx="2946429" cy="3749041"/>
          </a:xfrm>
          <a:prstGeom prst="rect">
            <a:avLst/>
          </a:prstGeom>
          <a:noFill/>
          <a:ln>
            <a:noFill/>
          </a:ln>
        </p:spPr>
      </p:pic>
      <p:pic>
        <p:nvPicPr>
          <p:cNvPr id="230" name="Google Shape;230;p18"/>
          <p:cNvPicPr preferRelativeResize="0"/>
          <p:nvPr/>
        </p:nvPicPr>
        <p:blipFill rotWithShape="1">
          <a:blip r:embed="rId6">
            <a:alphaModFix/>
          </a:blip>
          <a:srcRect/>
          <a:stretch/>
        </p:blipFill>
        <p:spPr>
          <a:xfrm>
            <a:off x="345863" y="825100"/>
            <a:ext cx="5857875" cy="365531"/>
          </a:xfrm>
          <a:prstGeom prst="rect">
            <a:avLst/>
          </a:prstGeom>
          <a:noFill/>
          <a:ln>
            <a:noFill/>
          </a:ln>
        </p:spPr>
      </p:pic>
      <p:pic>
        <p:nvPicPr>
          <p:cNvPr id="231" name="Google Shape;231;p18"/>
          <p:cNvPicPr preferRelativeResize="0"/>
          <p:nvPr/>
        </p:nvPicPr>
        <p:blipFill rotWithShape="1">
          <a:blip r:embed="rId7">
            <a:alphaModFix/>
          </a:blip>
          <a:srcRect/>
          <a:stretch/>
        </p:blipFill>
        <p:spPr>
          <a:xfrm>
            <a:off x="1814944" y="4056000"/>
            <a:ext cx="6318646" cy="1632909"/>
          </a:xfrm>
          <a:prstGeom prst="rect">
            <a:avLst/>
          </a:prstGeom>
          <a:noFill/>
          <a:ln>
            <a:noFill/>
          </a:ln>
        </p:spPr>
      </p:pic>
      <p:sp>
        <p:nvSpPr>
          <p:cNvPr id="232" name="Google Shape;232;p18"/>
          <p:cNvSpPr/>
          <p:nvPr/>
        </p:nvSpPr>
        <p:spPr>
          <a:xfrm>
            <a:off x="10436174" y="1419225"/>
            <a:ext cx="1759200" cy="36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June 18, 2019</a:t>
            </a:r>
            <a:endParaRPr sz="1800">
              <a:solidFill>
                <a:schemeClr val="dk1"/>
              </a:solidFill>
              <a:latin typeface="Helvetica Neue"/>
              <a:ea typeface="Helvetica Neue"/>
              <a:cs typeface="Helvetica Neue"/>
              <a:sym typeface="Helvetica Neue"/>
            </a:endParaRPr>
          </a:p>
        </p:txBody>
      </p:sp>
      <p:sp>
        <p:nvSpPr>
          <p:cNvPr id="233" name="Google Shape;233;p18"/>
          <p:cNvSpPr txBox="1"/>
          <p:nvPr/>
        </p:nvSpPr>
        <p:spPr>
          <a:xfrm>
            <a:off x="28275" y="4300"/>
            <a:ext cx="12192000" cy="532200"/>
          </a:xfrm>
          <a:prstGeom prst="rect">
            <a:avLst/>
          </a:prstGeom>
          <a:solidFill>
            <a:schemeClr val="accent6"/>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rPr>
              <a:t>National Vaccine Injury Compensation Program: BEYOND CORRUPTION</a:t>
            </a:r>
            <a:endParaRPr sz="1800" b="1">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p:nvPr/>
        </p:nvSpPr>
        <p:spPr>
          <a:xfrm>
            <a:off x="7347570" y="3634782"/>
            <a:ext cx="138114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M.A.R.C. Inc.</a:t>
            </a:r>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Carlsbad, CA</a:t>
            </a:r>
            <a:endParaRPr/>
          </a:p>
        </p:txBody>
      </p:sp>
      <p:pic>
        <p:nvPicPr>
          <p:cNvPr id="96" name="Google Shape;96;p2"/>
          <p:cNvPicPr preferRelativeResize="0"/>
          <p:nvPr/>
        </p:nvPicPr>
        <p:blipFill rotWithShape="1">
          <a:blip r:embed="rId3">
            <a:alphaModFix/>
          </a:blip>
          <a:srcRect/>
          <a:stretch/>
        </p:blipFill>
        <p:spPr>
          <a:xfrm>
            <a:off x="571375" y="4666791"/>
            <a:ext cx="2900331" cy="1144867"/>
          </a:xfrm>
          <a:prstGeom prst="rect">
            <a:avLst/>
          </a:prstGeom>
          <a:noFill/>
          <a:ln>
            <a:noFill/>
          </a:ln>
        </p:spPr>
      </p:pic>
      <p:pic>
        <p:nvPicPr>
          <p:cNvPr id="97" name="Google Shape;97;p2"/>
          <p:cNvPicPr preferRelativeResize="0"/>
          <p:nvPr/>
        </p:nvPicPr>
        <p:blipFill rotWithShape="1">
          <a:blip r:embed="rId4">
            <a:alphaModFix/>
          </a:blip>
          <a:srcRect/>
          <a:stretch/>
        </p:blipFill>
        <p:spPr>
          <a:xfrm>
            <a:off x="8031618" y="4986044"/>
            <a:ext cx="3680767" cy="1160602"/>
          </a:xfrm>
          <a:prstGeom prst="rect">
            <a:avLst/>
          </a:prstGeom>
          <a:noFill/>
          <a:ln>
            <a:noFill/>
          </a:ln>
        </p:spPr>
      </p:pic>
      <p:pic>
        <p:nvPicPr>
          <p:cNvPr id="98" name="Google Shape;98;p2"/>
          <p:cNvPicPr preferRelativeResize="0"/>
          <p:nvPr/>
        </p:nvPicPr>
        <p:blipFill rotWithShape="1">
          <a:blip r:embed="rId5">
            <a:alphaModFix/>
          </a:blip>
          <a:srcRect/>
          <a:stretch/>
        </p:blipFill>
        <p:spPr>
          <a:xfrm>
            <a:off x="443070" y="202252"/>
            <a:ext cx="3208342" cy="4294596"/>
          </a:xfrm>
          <a:prstGeom prst="rect">
            <a:avLst/>
          </a:prstGeom>
          <a:noFill/>
          <a:ln>
            <a:noFill/>
          </a:ln>
        </p:spPr>
      </p:pic>
      <p:pic>
        <p:nvPicPr>
          <p:cNvPr id="99" name="Google Shape;99;p2"/>
          <p:cNvPicPr preferRelativeResize="0"/>
          <p:nvPr/>
        </p:nvPicPr>
        <p:blipFill rotWithShape="1">
          <a:blip r:embed="rId6">
            <a:alphaModFix/>
          </a:blip>
          <a:srcRect/>
          <a:stretch/>
        </p:blipFill>
        <p:spPr>
          <a:xfrm>
            <a:off x="8108966" y="202252"/>
            <a:ext cx="3131523" cy="4537483"/>
          </a:xfrm>
          <a:prstGeom prst="rect">
            <a:avLst/>
          </a:prstGeom>
          <a:noFill/>
          <a:ln>
            <a:noFill/>
          </a:ln>
        </p:spPr>
      </p:pic>
      <p:sp>
        <p:nvSpPr>
          <p:cNvPr id="100" name="Google Shape;100;p2"/>
          <p:cNvSpPr txBox="1"/>
          <p:nvPr/>
        </p:nvSpPr>
        <p:spPr>
          <a:xfrm>
            <a:off x="4336131" y="1980250"/>
            <a:ext cx="3208200" cy="369300"/>
          </a:xfrm>
          <a:prstGeom prst="rect">
            <a:avLst/>
          </a:prstGeom>
          <a:solidFill>
            <a:schemeClr val="accent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rPr>
              <a:t>www.plaguethebook.com</a:t>
            </a:r>
            <a:endParaRPr sz="18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9"/>
          <p:cNvPicPr preferRelativeResize="0"/>
          <p:nvPr/>
        </p:nvPicPr>
        <p:blipFill rotWithShape="1">
          <a:blip r:embed="rId3">
            <a:alphaModFix/>
          </a:blip>
          <a:srcRect/>
          <a:stretch/>
        </p:blipFill>
        <p:spPr>
          <a:xfrm>
            <a:off x="3460741" y="1239291"/>
            <a:ext cx="5269947" cy="5583634"/>
          </a:xfrm>
          <a:prstGeom prst="rect">
            <a:avLst/>
          </a:prstGeom>
          <a:noFill/>
          <a:ln>
            <a:noFill/>
          </a:ln>
        </p:spPr>
      </p:pic>
      <p:sp>
        <p:nvSpPr>
          <p:cNvPr id="239" name="Google Shape;239;p19"/>
          <p:cNvSpPr txBox="1"/>
          <p:nvPr/>
        </p:nvSpPr>
        <p:spPr>
          <a:xfrm>
            <a:off x="12150" y="0"/>
            <a:ext cx="12167700" cy="1155600"/>
          </a:xfrm>
          <a:prstGeom prst="rect">
            <a:avLst/>
          </a:prstGeom>
          <a:solidFill>
            <a:schemeClr val="accent6"/>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rPr>
              <a:t>HHS And DOJ Committing Federal Crimes Against Innocent Victims: </a:t>
            </a:r>
            <a:endParaRPr sz="1800" b="1">
              <a:solidFill>
                <a:schemeClr val="lt1"/>
              </a:solidFill>
            </a:endParaRPr>
          </a:p>
          <a:p>
            <a:pPr marL="0" marR="0" lvl="0" indent="0" algn="ctr" rtl="0">
              <a:spcBef>
                <a:spcPts val="0"/>
              </a:spcBef>
              <a:spcAft>
                <a:spcPts val="0"/>
              </a:spcAft>
              <a:buNone/>
            </a:pPr>
            <a:r>
              <a:rPr lang="en-US" sz="1800" b="1">
                <a:solidFill>
                  <a:schemeClr val="lt1"/>
                </a:solidFill>
              </a:rPr>
              <a:t>Vaccines Are Presumed Innocent at all Costs.</a:t>
            </a:r>
            <a:endParaRPr sz="1800" b="1">
              <a:solidFill>
                <a:schemeClr val="lt1"/>
              </a:solidFill>
            </a:endParaRPr>
          </a:p>
          <a:p>
            <a:pPr marL="0" marR="0" lvl="0" indent="0" algn="ctr" rtl="0">
              <a:spcBef>
                <a:spcPts val="0"/>
              </a:spcBef>
              <a:spcAft>
                <a:spcPts val="0"/>
              </a:spcAft>
              <a:buNone/>
            </a:pPr>
            <a:r>
              <a:rPr lang="en-US" sz="1800" b="1">
                <a:solidFill>
                  <a:schemeClr val="lt1"/>
                </a:solidFill>
              </a:rPr>
              <a:t>The True Costs Buried with The Victims Of Unsafe and Untested Vaccine</a:t>
            </a:r>
            <a:endParaRPr sz="1800" b="1">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0"/>
          <p:cNvSpPr txBox="1">
            <a:spLocks noGrp="1"/>
          </p:cNvSpPr>
          <p:nvPr>
            <p:ph type="title"/>
          </p:nvPr>
        </p:nvSpPr>
        <p:spPr>
          <a:xfrm>
            <a:off x="0" y="0"/>
            <a:ext cx="12192000" cy="778500"/>
          </a:xfrm>
          <a:prstGeom prst="rect">
            <a:avLst/>
          </a:prstGeom>
          <a:solidFill>
            <a:schemeClr val="accent6"/>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en-US" sz="3200" b="1">
                <a:solidFill>
                  <a:schemeClr val="lt1"/>
                </a:solidFill>
                <a:latin typeface="Arial"/>
                <a:ea typeface="Arial"/>
                <a:cs typeface="Arial"/>
                <a:sym typeface="Arial"/>
              </a:rPr>
              <a:t>Call To Action</a:t>
            </a:r>
            <a:endParaRPr sz="3200" b="1">
              <a:solidFill>
                <a:schemeClr val="lt1"/>
              </a:solidFill>
              <a:latin typeface="Arial"/>
              <a:ea typeface="Arial"/>
              <a:cs typeface="Arial"/>
              <a:sym typeface="Arial"/>
            </a:endParaRPr>
          </a:p>
        </p:txBody>
      </p:sp>
      <p:sp>
        <p:nvSpPr>
          <p:cNvPr id="245" name="Google Shape;245;p20"/>
          <p:cNvSpPr txBox="1">
            <a:spLocks noGrp="1"/>
          </p:cNvSpPr>
          <p:nvPr>
            <p:ph type="body" idx="1"/>
          </p:nvPr>
        </p:nvSpPr>
        <p:spPr>
          <a:xfrm>
            <a:off x="405200" y="1050250"/>
            <a:ext cx="11351400" cy="2316600"/>
          </a:xfrm>
          <a:prstGeom prst="rect">
            <a:avLst/>
          </a:prstGeom>
          <a:noFill/>
          <a:ln>
            <a:noFill/>
          </a:ln>
        </p:spPr>
        <p:txBody>
          <a:bodyPr spcFirstLastPara="1" wrap="square" lIns="91425" tIns="45700" rIns="91425" bIns="45700" anchor="t" anchorCtr="0">
            <a:normAutofit/>
          </a:bodyPr>
          <a:lstStyle/>
          <a:p>
            <a:pPr marL="228600" lvl="0" indent="-190500" algn="l" rtl="0">
              <a:lnSpc>
                <a:spcPct val="90000"/>
              </a:lnSpc>
              <a:spcBef>
                <a:spcPts val="0"/>
              </a:spcBef>
              <a:spcAft>
                <a:spcPts val="0"/>
              </a:spcAft>
              <a:buClr>
                <a:schemeClr val="dk1"/>
              </a:buClr>
              <a:buSzPts val="1800"/>
              <a:buChar char="•"/>
            </a:pPr>
            <a:r>
              <a:rPr lang="en-US" sz="1800" dirty="0">
                <a:latin typeface="Arial"/>
                <a:ea typeface="Arial"/>
                <a:cs typeface="Arial"/>
                <a:sym typeface="Arial"/>
              </a:rPr>
              <a:t>Repeal 1986 National Vaccine Injury Compensation Act</a:t>
            </a:r>
            <a:endParaRPr sz="1800" dirty="0">
              <a:latin typeface="Arial"/>
              <a:ea typeface="Arial"/>
              <a:cs typeface="Arial"/>
              <a:sym typeface="Arial"/>
            </a:endParaRPr>
          </a:p>
          <a:p>
            <a:pPr marL="228600" lvl="0" indent="-190500" algn="l" rtl="0">
              <a:lnSpc>
                <a:spcPct val="90000"/>
              </a:lnSpc>
              <a:spcBef>
                <a:spcPts val="1000"/>
              </a:spcBef>
              <a:spcAft>
                <a:spcPts val="0"/>
              </a:spcAft>
              <a:buClr>
                <a:schemeClr val="dk1"/>
              </a:buClr>
              <a:buSzPts val="1800"/>
              <a:buChar char="•"/>
            </a:pPr>
            <a:r>
              <a:rPr lang="en-US" sz="1800" dirty="0">
                <a:latin typeface="Arial"/>
                <a:ea typeface="Arial"/>
                <a:cs typeface="Arial"/>
                <a:sym typeface="Arial"/>
              </a:rPr>
              <a:t>Enact immediate Moratorium on ALL Vaccines Until All and the entire Vaccine Schedule Is Safety Tested</a:t>
            </a:r>
            <a:endParaRPr sz="1800" dirty="0">
              <a:latin typeface="Arial"/>
              <a:ea typeface="Arial"/>
              <a:cs typeface="Arial"/>
              <a:sym typeface="Arial"/>
            </a:endParaRPr>
          </a:p>
          <a:p>
            <a:pPr marL="228600" lvl="0" indent="-190500" algn="l" rtl="0">
              <a:lnSpc>
                <a:spcPct val="90000"/>
              </a:lnSpc>
              <a:spcBef>
                <a:spcPts val="1000"/>
              </a:spcBef>
              <a:spcAft>
                <a:spcPts val="0"/>
              </a:spcAft>
              <a:buClr>
                <a:schemeClr val="dk1"/>
              </a:buClr>
              <a:buSzPts val="1800"/>
              <a:buChar char="•"/>
            </a:pPr>
            <a:r>
              <a:rPr lang="en-US" sz="1800" dirty="0">
                <a:latin typeface="Arial"/>
                <a:ea typeface="Arial"/>
                <a:cs typeface="Arial"/>
                <a:sym typeface="Arial"/>
              </a:rPr>
              <a:t>End all Mandates and Restore Liability to all</a:t>
            </a:r>
            <a:endParaRPr sz="1800" dirty="0">
              <a:latin typeface="Arial"/>
              <a:ea typeface="Arial"/>
              <a:cs typeface="Arial"/>
              <a:sym typeface="Arial"/>
            </a:endParaRPr>
          </a:p>
          <a:p>
            <a:pPr marL="228600" lvl="0" indent="-190500" algn="l" rtl="0">
              <a:lnSpc>
                <a:spcPct val="90000"/>
              </a:lnSpc>
              <a:spcBef>
                <a:spcPts val="1000"/>
              </a:spcBef>
              <a:spcAft>
                <a:spcPts val="0"/>
              </a:spcAft>
              <a:buClr>
                <a:schemeClr val="dk1"/>
              </a:buClr>
              <a:buSzPts val="1800"/>
              <a:buChar char="•"/>
            </a:pPr>
            <a:r>
              <a:rPr lang="en-US" sz="1800" dirty="0">
                <a:latin typeface="Arial"/>
                <a:ea typeface="Arial"/>
                <a:cs typeface="Arial"/>
                <a:sym typeface="Arial"/>
              </a:rPr>
              <a:t>Convict criminals at CDC, FDA, NIH for crimes against humanity</a:t>
            </a:r>
            <a:endParaRPr sz="1800" dirty="0">
              <a:latin typeface="Arial"/>
              <a:ea typeface="Arial"/>
              <a:cs typeface="Arial"/>
              <a:sym typeface="Arial"/>
            </a:endParaRPr>
          </a:p>
          <a:p>
            <a:pPr marL="228600" lvl="0" indent="-190500" algn="l" rtl="0">
              <a:lnSpc>
                <a:spcPct val="90000"/>
              </a:lnSpc>
              <a:spcBef>
                <a:spcPts val="1000"/>
              </a:spcBef>
              <a:spcAft>
                <a:spcPts val="0"/>
              </a:spcAft>
              <a:buClr>
                <a:schemeClr val="dk1"/>
              </a:buClr>
              <a:buSzPts val="1800"/>
              <a:buChar char="•"/>
            </a:pPr>
            <a:r>
              <a:rPr lang="en-US" sz="1800" dirty="0">
                <a:latin typeface="Arial"/>
                <a:ea typeface="Arial"/>
                <a:cs typeface="Arial"/>
                <a:sym typeface="Arial"/>
              </a:rPr>
              <a:t>Eliminate Advisory Committee on Immunization Practices (ACIP)</a:t>
            </a:r>
            <a:endParaRPr sz="1800" dirty="0">
              <a:latin typeface="Arial"/>
              <a:ea typeface="Arial"/>
              <a:cs typeface="Arial"/>
              <a:sym typeface="Arial"/>
            </a:endParaRPr>
          </a:p>
          <a:p>
            <a:pPr marL="228600" lvl="0" indent="-190500" algn="l" rtl="0">
              <a:lnSpc>
                <a:spcPct val="90000"/>
              </a:lnSpc>
              <a:spcBef>
                <a:spcPts val="1000"/>
              </a:spcBef>
              <a:spcAft>
                <a:spcPts val="0"/>
              </a:spcAft>
              <a:buClr>
                <a:schemeClr val="dk1"/>
              </a:buClr>
              <a:buSzPts val="1800"/>
              <a:buChar char="•"/>
            </a:pPr>
            <a:r>
              <a:rPr lang="en-US" sz="1800" dirty="0">
                <a:latin typeface="Arial"/>
                <a:ea typeface="Arial"/>
                <a:cs typeface="Arial"/>
                <a:sym typeface="Arial"/>
              </a:rPr>
              <a:t>Use NIH and CDC &amp; FDA Patent Royalties to Compensate all Victims of this 35 Year Plague Of Corruption</a:t>
            </a:r>
            <a:endParaRPr sz="1800" dirty="0">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dirty="0"/>
          </a:p>
        </p:txBody>
      </p:sp>
      <p:pic>
        <p:nvPicPr>
          <p:cNvPr id="246" name="Google Shape;246;p20"/>
          <p:cNvPicPr preferRelativeResize="0"/>
          <p:nvPr/>
        </p:nvPicPr>
        <p:blipFill rotWithShape="1">
          <a:blip r:embed="rId3">
            <a:alphaModFix/>
          </a:blip>
          <a:srcRect/>
          <a:stretch/>
        </p:blipFill>
        <p:spPr>
          <a:xfrm>
            <a:off x="726792" y="3337644"/>
            <a:ext cx="3064127" cy="3423606"/>
          </a:xfrm>
          <a:prstGeom prst="rect">
            <a:avLst/>
          </a:prstGeom>
          <a:noFill/>
          <a:ln>
            <a:noFill/>
          </a:ln>
        </p:spPr>
      </p:pic>
      <p:pic>
        <p:nvPicPr>
          <p:cNvPr id="247" name="Google Shape;247;p20"/>
          <p:cNvPicPr preferRelativeResize="0"/>
          <p:nvPr/>
        </p:nvPicPr>
        <p:blipFill rotWithShape="1">
          <a:blip r:embed="rId4">
            <a:alphaModFix/>
          </a:blip>
          <a:srcRect/>
          <a:stretch/>
        </p:blipFill>
        <p:spPr>
          <a:xfrm>
            <a:off x="8425150" y="3363066"/>
            <a:ext cx="1622026" cy="4268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p:nvPr/>
        </p:nvSpPr>
        <p:spPr>
          <a:xfrm>
            <a:off x="9290350" y="4100750"/>
            <a:ext cx="2316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rPr>
              <a:t>September 11, 2010</a:t>
            </a:r>
            <a:endParaRPr/>
          </a:p>
        </p:txBody>
      </p:sp>
      <p:sp>
        <p:nvSpPr>
          <p:cNvPr id="106" name="Google Shape;106;p3"/>
          <p:cNvSpPr txBox="1"/>
          <p:nvPr/>
        </p:nvSpPr>
        <p:spPr>
          <a:xfrm>
            <a:off x="0" y="4657507"/>
            <a:ext cx="12192000" cy="1015663"/>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Why? Because in 1991 ONE million Americans were Infected with HIV</a:t>
            </a:r>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 in 2010 when studies showed between 10-25 Million Americans were infected with XMRVs </a:t>
            </a:r>
            <a:endParaRPr sz="2000" b="1">
              <a:solidFill>
                <a:schemeClr val="lt1"/>
              </a:solidFill>
              <a:latin typeface="Arial"/>
              <a:ea typeface="Arial"/>
              <a:cs typeface="Arial"/>
              <a:sym typeface="Aria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which likely got into humans via contaminated blood and vaccines</a:t>
            </a:r>
            <a:endParaRPr sz="2000" b="1">
              <a:solidFill>
                <a:schemeClr val="lt1"/>
              </a:solidFill>
              <a:latin typeface="Arial"/>
              <a:ea typeface="Arial"/>
              <a:cs typeface="Arial"/>
              <a:sym typeface="Arial"/>
            </a:endParaRPr>
          </a:p>
        </p:txBody>
      </p:sp>
      <p:pic>
        <p:nvPicPr>
          <p:cNvPr id="107" name="Google Shape;107;p3"/>
          <p:cNvPicPr preferRelativeResize="0"/>
          <p:nvPr/>
        </p:nvPicPr>
        <p:blipFill rotWithShape="1">
          <a:blip r:embed="rId3">
            <a:alphaModFix/>
            <a:extLst>
              <a:ext uri="{28A0092B-C50C-407E-A947-70E740481C1C}">
                <a14:useLocalDpi xmlns:a14="http://schemas.microsoft.com/office/drawing/2010/main"/>
              </a:ext>
            </a:extLst>
          </a:blip>
          <a:srcRect b="41633"/>
          <a:stretch/>
        </p:blipFill>
        <p:spPr>
          <a:xfrm>
            <a:off x="744717" y="491776"/>
            <a:ext cx="10788496" cy="3421546"/>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4"/>
          <p:cNvPicPr preferRelativeResize="0"/>
          <p:nvPr/>
        </p:nvPicPr>
        <p:blipFill rotWithShape="1">
          <a:blip r:embed="rId3">
            <a:alphaModFix/>
            <a:extLst>
              <a:ext uri="{28A0092B-C50C-407E-A947-70E740481C1C}">
                <a14:useLocalDpi xmlns:a14="http://schemas.microsoft.com/office/drawing/2010/main"/>
              </a:ext>
            </a:extLst>
          </a:blip>
          <a:srcRect r="3320"/>
          <a:stretch/>
        </p:blipFill>
        <p:spPr>
          <a:xfrm>
            <a:off x="288815" y="1142771"/>
            <a:ext cx="7280497" cy="4298509"/>
          </a:xfrm>
          <a:prstGeom prst="rect">
            <a:avLst/>
          </a:prstGeom>
          <a:noFill/>
          <a:ln>
            <a:noFill/>
          </a:ln>
        </p:spPr>
      </p:pic>
      <p:sp>
        <p:nvSpPr>
          <p:cNvPr id="114" name="Google Shape;114;p4"/>
          <p:cNvSpPr txBox="1"/>
          <p:nvPr/>
        </p:nvSpPr>
        <p:spPr>
          <a:xfrm>
            <a:off x="-1" y="6488668"/>
            <a:ext cx="12192000" cy="369332"/>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In 2011 Harvey Alter picked the poison to have this 2010 confirmatory study withdrawn</a:t>
            </a:r>
            <a:endParaRPr/>
          </a:p>
        </p:txBody>
      </p:sp>
      <p:pic>
        <p:nvPicPr>
          <p:cNvPr id="115" name="Google Shape;115;p4"/>
          <p:cNvPicPr preferRelativeResize="0"/>
          <p:nvPr/>
        </p:nvPicPr>
        <p:blipFill rotWithShape="1">
          <a:blip r:embed="rId4">
            <a:alphaModFix/>
          </a:blip>
          <a:srcRect/>
          <a:stretch/>
        </p:blipFill>
        <p:spPr>
          <a:xfrm>
            <a:off x="539501" y="3333150"/>
            <a:ext cx="3381088" cy="1961623"/>
          </a:xfrm>
          <a:prstGeom prst="rect">
            <a:avLst/>
          </a:prstGeom>
          <a:noFill/>
          <a:ln>
            <a:noFill/>
          </a:ln>
        </p:spPr>
      </p:pic>
      <p:sp>
        <p:nvSpPr>
          <p:cNvPr id="116" name="Google Shape;116;p4"/>
          <p:cNvSpPr txBox="1"/>
          <p:nvPr/>
        </p:nvSpPr>
        <p:spPr>
          <a:xfrm>
            <a:off x="0" y="-9422"/>
            <a:ext cx="12192000" cy="8667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endParaRPr sz="2000" b="1">
              <a:solidFill>
                <a:schemeClr val="lt1"/>
              </a:solidFil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Solution for Agency Heads to 2009 and 2010 Publications of XMRVs</a:t>
            </a:r>
            <a:endParaRPr sz="2000" b="1">
              <a:solidFill>
                <a:schemeClr val="lt1"/>
              </a:solidFil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strongly associated with ME/CFS in Elite Journals?</a:t>
            </a:r>
            <a:endParaRPr sz="2000" b="1">
              <a:solidFill>
                <a:schemeClr val="lt1"/>
              </a:solidFill>
              <a:latin typeface="Arial"/>
              <a:ea typeface="Arial"/>
              <a:cs typeface="Arial"/>
              <a:sym typeface="Aria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 </a:t>
            </a:r>
            <a:r>
              <a:rPr lang="en-US" sz="2000" b="1">
                <a:solidFill>
                  <a:srgbClr val="FF0000"/>
                </a:solidFill>
                <a:latin typeface="Arial"/>
                <a:ea typeface="Arial"/>
                <a:cs typeface="Arial"/>
                <a:sym typeface="Arial"/>
              </a:rPr>
              <a:t> </a:t>
            </a:r>
            <a:endParaRPr sz="2000" b="1">
              <a:solidFill>
                <a:srgbClr val="FF0000"/>
              </a:solidFill>
              <a:latin typeface="Arial"/>
              <a:ea typeface="Arial"/>
              <a:cs typeface="Arial"/>
              <a:sym typeface="Arial"/>
            </a:endParaRPr>
          </a:p>
        </p:txBody>
      </p:sp>
      <p:sp>
        <p:nvSpPr>
          <p:cNvPr id="117" name="Google Shape;117;p4"/>
          <p:cNvSpPr txBox="1"/>
          <p:nvPr/>
        </p:nvSpPr>
        <p:spPr>
          <a:xfrm>
            <a:off x="7743825" y="1142200"/>
            <a:ext cx="4448100" cy="923400"/>
          </a:xfrm>
          <a:prstGeom prst="rect">
            <a:avLst/>
          </a:prstGeom>
          <a:noFill/>
          <a:ln>
            <a:noFill/>
          </a:ln>
        </p:spPr>
        <p:txBody>
          <a:bodyPr spcFirstLastPara="1" wrap="square" lIns="91425" tIns="45700" rIns="91425" bIns="45700" anchor="t" anchorCtr="0">
            <a:spAutoFit/>
          </a:bodyPr>
          <a:lstStyle/>
          <a:p>
            <a:pPr marL="342900" marR="0" lvl="0" indent="-330200" algn="l" rtl="0">
              <a:spcBef>
                <a:spcPts val="0"/>
              </a:spcBef>
              <a:spcAft>
                <a:spcPts val="0"/>
              </a:spcAft>
              <a:buClr>
                <a:schemeClr val="dk1"/>
              </a:buClr>
              <a:buSzPts val="1600"/>
              <a:buAutoNum type="arabicPeriod"/>
            </a:pPr>
            <a:r>
              <a:rPr lang="en-US" sz="1600">
                <a:solidFill>
                  <a:schemeClr val="dk1"/>
                </a:solidFill>
              </a:rPr>
              <a:t>Force authors to destroy the data</a:t>
            </a:r>
            <a:endParaRPr sz="1600"/>
          </a:p>
          <a:p>
            <a:pPr marL="342900" marR="0" lvl="0" indent="-330200" algn="l" rtl="0">
              <a:spcBef>
                <a:spcPts val="0"/>
              </a:spcBef>
              <a:spcAft>
                <a:spcPts val="0"/>
              </a:spcAft>
              <a:buClr>
                <a:schemeClr val="dk1"/>
              </a:buClr>
              <a:buSzPts val="1600"/>
              <a:buAutoNum type="arabicPeriod"/>
            </a:pPr>
            <a:r>
              <a:rPr lang="en-US" sz="1600">
                <a:solidFill>
                  <a:schemeClr val="dk1"/>
                </a:solidFill>
              </a:rPr>
              <a:t>Force authors to withdraw the paper </a:t>
            </a:r>
            <a:endParaRPr sz="1600"/>
          </a:p>
          <a:p>
            <a:pPr marL="342900" marR="0" lvl="0" indent="-330200" algn="l" rtl="0">
              <a:spcBef>
                <a:spcPts val="0"/>
              </a:spcBef>
              <a:spcAft>
                <a:spcPts val="0"/>
              </a:spcAft>
              <a:buClr>
                <a:schemeClr val="dk1"/>
              </a:buClr>
              <a:buSzPts val="1600"/>
              <a:buAutoNum type="arabicPeriod"/>
            </a:pPr>
            <a:r>
              <a:rPr lang="en-US" sz="1600">
                <a:solidFill>
                  <a:schemeClr val="dk1"/>
                </a:solidFill>
              </a:rPr>
              <a:t>Journal Retracts Paper (implying fraud)</a:t>
            </a:r>
            <a:endParaRPr sz="16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5"/>
          <p:cNvPicPr preferRelativeResize="0"/>
          <p:nvPr/>
        </p:nvPicPr>
        <p:blipFill rotWithShape="1">
          <a:blip r:embed="rId3">
            <a:alphaModFix/>
          </a:blip>
          <a:srcRect/>
          <a:stretch/>
        </p:blipFill>
        <p:spPr>
          <a:xfrm>
            <a:off x="5256425" y="1365513"/>
            <a:ext cx="6043614" cy="3897163"/>
          </a:xfrm>
          <a:prstGeom prst="rect">
            <a:avLst/>
          </a:prstGeom>
          <a:noFill/>
          <a:ln>
            <a:noFill/>
          </a:ln>
          <a:effectLst>
            <a:outerShdw blurRad="381000" dist="215900" dir="2700000" algn="tl" rotWithShape="0">
              <a:srgbClr val="000000">
                <a:alpha val="40000"/>
              </a:srgbClr>
            </a:outerShdw>
          </a:effectLst>
        </p:spPr>
      </p:pic>
      <p:sp>
        <p:nvSpPr>
          <p:cNvPr id="124" name="Google Shape;124;p5"/>
          <p:cNvSpPr txBox="1"/>
          <p:nvPr/>
        </p:nvSpPr>
        <p:spPr>
          <a:xfrm>
            <a:off x="0" y="0"/>
            <a:ext cx="12192000" cy="830997"/>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lt1"/>
                </a:solidFill>
                <a:latin typeface="Arial"/>
                <a:ea typeface="Arial"/>
                <a:cs typeface="Arial"/>
                <a:sym typeface="Arial"/>
              </a:rPr>
              <a:t>       WHO &amp; WHY?</a:t>
            </a:r>
            <a:endParaRPr/>
          </a:p>
        </p:txBody>
      </p:sp>
      <p:pic>
        <p:nvPicPr>
          <p:cNvPr id="125" name="Google Shape;125;p5"/>
          <p:cNvPicPr preferRelativeResize="0"/>
          <p:nvPr/>
        </p:nvPicPr>
        <p:blipFill rotWithShape="1">
          <a:blip r:embed="rId4">
            <a:alphaModFix/>
          </a:blip>
          <a:srcRect/>
          <a:stretch/>
        </p:blipFill>
        <p:spPr>
          <a:xfrm>
            <a:off x="155381" y="905933"/>
            <a:ext cx="4016571" cy="58853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6"/>
          <p:cNvPicPr preferRelativeResize="0"/>
          <p:nvPr/>
        </p:nvPicPr>
        <p:blipFill rotWithShape="1">
          <a:blip r:embed="rId3">
            <a:alphaModFix/>
          </a:blip>
          <a:srcRect/>
          <a:stretch/>
        </p:blipFill>
        <p:spPr>
          <a:xfrm>
            <a:off x="934735" y="1339356"/>
            <a:ext cx="10322527" cy="4179288"/>
          </a:xfrm>
          <a:prstGeom prst="rect">
            <a:avLst/>
          </a:prstGeom>
          <a:noFill/>
          <a:ln>
            <a:noFill/>
          </a:ln>
        </p:spPr>
      </p:pic>
      <p:sp>
        <p:nvSpPr>
          <p:cNvPr id="131" name="Google Shape;131;p6"/>
          <p:cNvSpPr txBox="1"/>
          <p:nvPr/>
        </p:nvSpPr>
        <p:spPr>
          <a:xfrm>
            <a:off x="4673008" y="4307151"/>
            <a:ext cx="244098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Diabetes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Cardiovascular Disease*</a:t>
            </a:r>
            <a:endParaRPr/>
          </a:p>
        </p:txBody>
      </p:sp>
      <p:sp>
        <p:nvSpPr>
          <p:cNvPr id="132" name="Google Shape;132;p6"/>
          <p:cNvSpPr txBox="1"/>
          <p:nvPr/>
        </p:nvSpPr>
        <p:spPr>
          <a:xfrm>
            <a:off x="8306908" y="4953482"/>
            <a:ext cx="13131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Psychosis*</a:t>
            </a:r>
            <a:endParaRPr sz="1800">
              <a:solidFill>
                <a:schemeClr val="dk1"/>
              </a:solidFill>
              <a:latin typeface="Arial"/>
              <a:ea typeface="Arial"/>
              <a:cs typeface="Arial"/>
              <a:sym typeface="Arial"/>
            </a:endParaRPr>
          </a:p>
        </p:txBody>
      </p:sp>
      <p:sp>
        <p:nvSpPr>
          <p:cNvPr id="133" name="Google Shape;133;p6"/>
          <p:cNvSpPr txBox="1"/>
          <p:nvPr/>
        </p:nvSpPr>
        <p:spPr>
          <a:xfrm>
            <a:off x="0" y="0"/>
            <a:ext cx="12191999" cy="104644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21</a:t>
            </a:r>
            <a:r>
              <a:rPr lang="en-US" sz="2400" b="1" baseline="30000">
                <a:solidFill>
                  <a:schemeClr val="lt1"/>
                </a:solidFill>
                <a:latin typeface="Arial"/>
                <a:ea typeface="Arial"/>
                <a:cs typeface="Arial"/>
                <a:sym typeface="Arial"/>
              </a:rPr>
              <a:t>st</a:t>
            </a:r>
            <a:r>
              <a:rPr lang="en-US" sz="2400" b="1">
                <a:solidFill>
                  <a:schemeClr val="lt1"/>
                </a:solidFill>
                <a:latin typeface="Arial"/>
                <a:ea typeface="Arial"/>
                <a:cs typeface="Arial"/>
                <a:sym typeface="Arial"/>
              </a:rPr>
              <a:t> Century Acquired Endocannabinoid Immune Dysfunction:</a:t>
            </a:r>
            <a:endParaRPr/>
          </a:p>
          <a:p>
            <a:pPr marL="0" marR="0" lvl="0" indent="0" algn="ctr" rtl="0">
              <a:spcBef>
                <a:spcPts val="0"/>
              </a:spcBef>
              <a:spcAft>
                <a:spcPts val="0"/>
              </a:spcAft>
              <a:buNone/>
            </a:pPr>
            <a:endParaRPr sz="1200" b="1">
              <a:solidFill>
                <a:schemeClr val="lt1"/>
              </a:solidFill>
              <a:latin typeface="Arial"/>
              <a:ea typeface="Arial"/>
              <a:cs typeface="Arial"/>
              <a:sym typeface="Arial"/>
            </a:endParaRPr>
          </a:p>
          <a:p>
            <a:pPr marL="0" marR="0" lvl="0" indent="0" algn="ctr" rtl="0">
              <a:spcBef>
                <a:spcPts val="0"/>
              </a:spcBef>
              <a:spcAft>
                <a:spcPts val="0"/>
              </a:spcAft>
              <a:buNone/>
            </a:pPr>
            <a:r>
              <a:rPr lang="en-US" sz="2400" b="1" i="1">
                <a:solidFill>
                  <a:schemeClr val="lt1"/>
                </a:solidFill>
                <a:latin typeface="Arial"/>
                <a:ea typeface="Arial"/>
                <a:cs typeface="Arial"/>
                <a:sym typeface="Arial"/>
              </a:rPr>
              <a:t>Unintended? </a:t>
            </a:r>
            <a:r>
              <a:rPr lang="en-US" sz="2400" b="1">
                <a:solidFill>
                  <a:schemeClr val="lt1"/>
                </a:solidFill>
                <a:latin typeface="Arial"/>
                <a:ea typeface="Arial"/>
                <a:cs typeface="Arial"/>
                <a:sym typeface="Arial"/>
              </a:rPr>
              <a:t> Consequences of Unsafe Vaccinations &amp; CDC Schedule  </a:t>
            </a:r>
            <a:endParaRPr sz="2400" b="1" i="1">
              <a:solidFill>
                <a:schemeClr val="lt1"/>
              </a:solidFill>
              <a:latin typeface="Arial"/>
              <a:ea typeface="Arial"/>
              <a:cs typeface="Arial"/>
              <a:sym typeface="Arial"/>
            </a:endParaRPr>
          </a:p>
        </p:txBody>
      </p:sp>
      <p:sp>
        <p:nvSpPr>
          <p:cNvPr id="134" name="Google Shape;134;p6"/>
          <p:cNvSpPr txBox="1"/>
          <p:nvPr/>
        </p:nvSpPr>
        <p:spPr>
          <a:xfrm>
            <a:off x="4673008" y="4921715"/>
            <a:ext cx="25574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Neuroendocrine tumors*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p:cNvPicPr preferRelativeResize="0"/>
          <p:nvPr/>
        </p:nvPicPr>
        <p:blipFill rotWithShape="1">
          <a:blip r:embed="rId3">
            <a:alphaModFix/>
          </a:blip>
          <a:srcRect/>
          <a:stretch/>
        </p:blipFill>
        <p:spPr>
          <a:xfrm>
            <a:off x="23750" y="886356"/>
            <a:ext cx="11430000" cy="5943600"/>
          </a:xfrm>
          <a:prstGeom prst="rect">
            <a:avLst/>
          </a:prstGeom>
          <a:noFill/>
          <a:ln>
            <a:noFill/>
          </a:ln>
        </p:spPr>
      </p:pic>
      <p:sp>
        <p:nvSpPr>
          <p:cNvPr id="141" name="Google Shape;141;p7"/>
          <p:cNvSpPr/>
          <p:nvPr/>
        </p:nvSpPr>
        <p:spPr>
          <a:xfrm>
            <a:off x="7530106" y="130629"/>
            <a:ext cx="4511842" cy="3139321"/>
          </a:xfrm>
          <a:prstGeom prst="rect">
            <a:avLst/>
          </a:prstGeom>
          <a:solidFill>
            <a:srgbClr val="DDEAF6"/>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“One of the most widely distributed biological products that frequently involved mice of mouse tissue, at least up until recent years, are vaccines, especially vaccines against viruses . . . It is possible that XMRV particles were present in virus stocks cultured in mice or mouse cells for vaccine production, and that the virus was transferred to the human population by vaccination.” </a:t>
            </a:r>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(Frontiers in Microbiology, January 2011)</a:t>
            </a:r>
            <a:endParaRPr/>
          </a:p>
        </p:txBody>
      </p:sp>
      <p:sp>
        <p:nvSpPr>
          <p:cNvPr id="142" name="Google Shape;142;p7"/>
          <p:cNvSpPr txBox="1"/>
          <p:nvPr/>
        </p:nvSpPr>
        <p:spPr>
          <a:xfrm>
            <a:off x="8268511" y="933856"/>
            <a:ext cx="15175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8"/>
          <p:cNvPicPr preferRelativeResize="0"/>
          <p:nvPr/>
        </p:nvPicPr>
        <p:blipFill rotWithShape="1">
          <a:blip r:embed="rId3">
            <a:alphaModFix/>
          </a:blip>
          <a:srcRect/>
          <a:stretch/>
        </p:blipFill>
        <p:spPr>
          <a:xfrm>
            <a:off x="6304096" y="2332037"/>
            <a:ext cx="4790942" cy="2554287"/>
          </a:xfrm>
          <a:prstGeom prst="rect">
            <a:avLst/>
          </a:prstGeom>
          <a:noFill/>
          <a:ln>
            <a:noFill/>
          </a:ln>
        </p:spPr>
      </p:pic>
      <p:pic>
        <p:nvPicPr>
          <p:cNvPr id="148" name="Google Shape;148;p8"/>
          <p:cNvPicPr preferRelativeResize="0"/>
          <p:nvPr/>
        </p:nvPicPr>
        <p:blipFill rotWithShape="1">
          <a:blip r:embed="rId4">
            <a:alphaModFix/>
          </a:blip>
          <a:srcRect/>
          <a:stretch/>
        </p:blipFill>
        <p:spPr>
          <a:xfrm>
            <a:off x="1012825" y="590550"/>
            <a:ext cx="4508500" cy="5219700"/>
          </a:xfrm>
          <a:prstGeom prst="rect">
            <a:avLst/>
          </a:prstGeom>
          <a:noFill/>
          <a:ln>
            <a:noFill/>
          </a:ln>
        </p:spPr>
      </p:pic>
      <p:sp>
        <p:nvSpPr>
          <p:cNvPr id="149" name="Google Shape;149;p8"/>
          <p:cNvSpPr txBox="1"/>
          <p:nvPr/>
        </p:nvSpPr>
        <p:spPr>
          <a:xfrm>
            <a:off x="0" y="0"/>
            <a:ext cx="12192000" cy="369300"/>
          </a:xfrm>
          <a:prstGeom prst="rect">
            <a:avLst/>
          </a:prstGeom>
          <a:solidFill>
            <a:schemeClr val="accent6"/>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a:solidFill>
                  <a:schemeClr val="lt1"/>
                </a:solidFill>
              </a:rPr>
              <a:t>This email Brought a Phone Call And A Threat</a:t>
            </a:r>
            <a:endParaRPr sz="24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0" y="0"/>
            <a:ext cx="12192000" cy="1325563"/>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Font typeface="Arial"/>
              <a:buNone/>
            </a:pPr>
            <a:r>
              <a:rPr lang="en-US" sz="3000" b="1">
                <a:solidFill>
                  <a:schemeClr val="lt1"/>
                </a:solidFill>
                <a:latin typeface="Arial"/>
                <a:ea typeface="Arial"/>
                <a:cs typeface="Arial"/>
                <a:sym typeface="Arial"/>
              </a:rPr>
              <a:t>THE BLOOD Supply IS CONTAMINATED with MLV-related viruses!</a:t>
            </a:r>
            <a:br>
              <a:rPr lang="en-US" sz="3000" baseline="-25000">
                <a:solidFill>
                  <a:schemeClr val="lt1"/>
                </a:solidFill>
                <a:latin typeface="Arial"/>
                <a:ea typeface="Arial"/>
                <a:cs typeface="Arial"/>
                <a:sym typeface="Arial"/>
              </a:rPr>
            </a:br>
            <a:r>
              <a:rPr lang="en-US" sz="3000" baseline="-25000">
                <a:solidFill>
                  <a:schemeClr val="lt1"/>
                </a:solidFill>
                <a:latin typeface="Arial"/>
                <a:ea typeface="Arial"/>
                <a:cs typeface="Arial"/>
                <a:sym typeface="Arial"/>
              </a:rPr>
              <a:t>   NYAS</a:t>
            </a:r>
            <a:r>
              <a:rPr lang="en-US" sz="3000">
                <a:solidFill>
                  <a:schemeClr val="lt1"/>
                </a:solidFill>
                <a:latin typeface="Arial"/>
                <a:ea typeface="Arial"/>
                <a:cs typeface="Arial"/>
                <a:sym typeface="Arial"/>
              </a:rPr>
              <a:t> </a:t>
            </a:r>
            <a:r>
              <a:rPr lang="en-US" sz="3000" baseline="-25000">
                <a:solidFill>
                  <a:schemeClr val="lt1"/>
                </a:solidFill>
                <a:latin typeface="Arial"/>
                <a:ea typeface="Arial"/>
                <a:cs typeface="Arial"/>
                <a:sym typeface="Arial"/>
              </a:rPr>
              <a:t>Mikovits March 29, 2011</a:t>
            </a:r>
            <a:endParaRPr sz="3000">
              <a:solidFill>
                <a:schemeClr val="lt1"/>
              </a:solidFill>
              <a:latin typeface="Arial"/>
              <a:ea typeface="Arial"/>
              <a:cs typeface="Arial"/>
              <a:sym typeface="Arial"/>
            </a:endParaRPr>
          </a:p>
        </p:txBody>
      </p:sp>
      <p:pic>
        <p:nvPicPr>
          <p:cNvPr id="155" name="Google Shape;155;p10"/>
          <p:cNvPicPr preferRelativeResize="0">
            <a:picLocks noGrp="1"/>
          </p:cNvPicPr>
          <p:nvPr>
            <p:ph type="body" idx="1"/>
          </p:nvPr>
        </p:nvPicPr>
        <p:blipFill rotWithShape="1">
          <a:blip r:embed="rId3">
            <a:alphaModFix/>
          </a:blip>
          <a:srcRect/>
          <a:stretch/>
        </p:blipFill>
        <p:spPr>
          <a:xfrm>
            <a:off x="6664378" y="1809757"/>
            <a:ext cx="5562600" cy="4351200"/>
          </a:xfrm>
          <a:prstGeom prst="rect">
            <a:avLst/>
          </a:prstGeom>
          <a:noFill/>
          <a:ln>
            <a:noFill/>
          </a:ln>
        </p:spPr>
      </p:pic>
      <p:pic>
        <p:nvPicPr>
          <p:cNvPr id="156" name="Google Shape;156;p10"/>
          <p:cNvPicPr preferRelativeResize="0"/>
          <p:nvPr/>
        </p:nvPicPr>
        <p:blipFill rotWithShape="1">
          <a:blip r:embed="rId4">
            <a:alphaModFix/>
          </a:blip>
          <a:srcRect/>
          <a:stretch/>
        </p:blipFill>
        <p:spPr>
          <a:xfrm>
            <a:off x="360170" y="2864085"/>
            <a:ext cx="5909061" cy="2015799"/>
          </a:xfrm>
          <a:prstGeom prst="rect">
            <a:avLst/>
          </a:prstGeom>
          <a:noFill/>
          <a:ln>
            <a:noFill/>
          </a:ln>
        </p:spPr>
      </p:pic>
      <p:sp>
        <p:nvSpPr>
          <p:cNvPr id="157" name="Google Shape;157;p10"/>
          <p:cNvSpPr txBox="1"/>
          <p:nvPr/>
        </p:nvSpPr>
        <p:spPr>
          <a:xfrm>
            <a:off x="360175" y="5074075"/>
            <a:ext cx="5909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rPr>
              <a:t>FDA Approval December 1, 2014 of Intercept Blood System</a:t>
            </a:r>
            <a:endParaRPr sz="1600"/>
          </a:p>
        </p:txBody>
      </p:sp>
      <p:sp>
        <p:nvSpPr>
          <p:cNvPr id="158" name="Google Shape;158;p10"/>
          <p:cNvSpPr/>
          <p:nvPr/>
        </p:nvSpPr>
        <p:spPr>
          <a:xfrm>
            <a:off x="228601" y="1534975"/>
            <a:ext cx="117957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rPr>
              <a:t>Antibodies to XMRV ENV Reproducibly Detected in 4-8 % Population In every single study!</a:t>
            </a:r>
            <a:endParaRPr sz="1800" b="1">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1530</Words>
  <Application>Microsoft Macintosh PowerPoint</Application>
  <PresentationFormat>Widescreen</PresentationFormat>
  <Paragraphs>103</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Helvetica Neue</vt:lpstr>
      <vt:lpstr>Times-Roman</vt:lpstr>
      <vt:lpstr>Office Theme</vt:lpstr>
      <vt:lpstr>Persecution and Cover-Up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BLOOD Supply IS CONTAMINATED with MLV-related viruses!    NYAS Mikovits March 29, 2011</vt:lpstr>
      <vt:lpstr>PowerPoint Presentation</vt:lpstr>
      <vt:lpstr>PowerPoint Presentation</vt:lpstr>
      <vt:lpstr>PowerPoint Presentation</vt:lpstr>
      <vt:lpstr>Scientific Fraud: Deliberately use wrong patients and change study AIM “Designed to Fail”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Call To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Persecution and Cover-Up</dc:title>
  <dc:creator>Microsoft Office User</dc:creator>
  <cp:lastModifiedBy>Judy Mikovits</cp:lastModifiedBy>
  <cp:revision>6</cp:revision>
  <dcterms:created xsi:type="dcterms:W3CDTF">2019-09-20T14:02:58Z</dcterms:created>
  <dcterms:modified xsi:type="dcterms:W3CDTF">2020-10-23T02:57:36Z</dcterms:modified>
</cp:coreProperties>
</file>